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4"/>
  </p:sldMasterIdLst>
  <p:notesMasterIdLst>
    <p:notesMasterId r:id="rId41"/>
  </p:notesMasterIdLst>
  <p:handoutMasterIdLst>
    <p:handoutMasterId r:id="rId42"/>
  </p:handoutMasterIdLst>
  <p:sldIdLst>
    <p:sldId id="919" r:id="rId5"/>
    <p:sldId id="945" r:id="rId6"/>
    <p:sldId id="993" r:id="rId7"/>
    <p:sldId id="995" r:id="rId8"/>
    <p:sldId id="992" r:id="rId9"/>
    <p:sldId id="996" r:id="rId10"/>
    <p:sldId id="1024" r:id="rId11"/>
    <p:sldId id="1063" r:id="rId12"/>
    <p:sldId id="1064" r:id="rId13"/>
    <p:sldId id="1050" r:id="rId14"/>
    <p:sldId id="1020" r:id="rId15"/>
    <p:sldId id="1002" r:id="rId16"/>
    <p:sldId id="1056" r:id="rId17"/>
    <p:sldId id="1057" r:id="rId18"/>
    <p:sldId id="981" r:id="rId19"/>
    <p:sldId id="1059" r:id="rId20"/>
    <p:sldId id="987" r:id="rId21"/>
    <p:sldId id="999" r:id="rId22"/>
    <p:sldId id="1039" r:id="rId23"/>
    <p:sldId id="1040" r:id="rId24"/>
    <p:sldId id="1060" r:id="rId25"/>
    <p:sldId id="1041" r:id="rId26"/>
    <p:sldId id="1042" r:id="rId27"/>
    <p:sldId id="1061" r:id="rId28"/>
    <p:sldId id="1043" r:id="rId29"/>
    <p:sldId id="1044" r:id="rId30"/>
    <p:sldId id="1046" r:id="rId31"/>
    <p:sldId id="1047" r:id="rId32"/>
    <p:sldId id="1045" r:id="rId33"/>
    <p:sldId id="988" r:id="rId34"/>
    <p:sldId id="1055" r:id="rId35"/>
    <p:sldId id="1062" r:id="rId36"/>
    <p:sldId id="978" r:id="rId37"/>
    <p:sldId id="990" r:id="rId38"/>
    <p:sldId id="977" r:id="rId39"/>
    <p:sldId id="950" r:id="rId40"/>
  </p:sldIdLst>
  <p:sldSz cx="10972800" cy="6172200"/>
  <p:notesSz cx="7010400" cy="9296400"/>
  <p:custDataLst>
    <p:tags r:id="rId43"/>
  </p:custDataLst>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EFAFB233-063F-42B5-8137-9DF3F51BA10A}">
      <p15:sldGuideLst xmlns:p15="http://schemas.microsoft.com/office/powerpoint/2012/main">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 Larkin" initials="JL" lastIdx="2" clrIdx="0">
    <p:extLst>
      <p:ext uri="{19B8F6BF-5375-455C-9EA6-DF929625EA0E}">
        <p15:presenceInfo xmlns:p15="http://schemas.microsoft.com/office/powerpoint/2012/main" userId="S-1-5-21-1836665704-927087201-883519231-32265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DBC0D"/>
    <a:srgbClr val="3B5D00"/>
    <a:srgbClr val="73B900"/>
    <a:srgbClr val="042251"/>
    <a:srgbClr val="484F3B"/>
    <a:srgbClr val="73B9FF"/>
    <a:srgbClr val="00FF00"/>
    <a:srgbClr val="0C4E9B"/>
    <a:srgbClr val="868686"/>
    <a:srgbClr val="0080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9979" autoAdjust="0"/>
    <p:restoredTop sz="67897" autoAdjust="0"/>
  </p:normalViewPr>
  <p:slideViewPr>
    <p:cSldViewPr snapToGrid="0">
      <p:cViewPr varScale="1">
        <p:scale>
          <a:sx n="103" d="100"/>
          <a:sy n="103" d="100"/>
        </p:scale>
        <p:origin x="408" y="48"/>
      </p:cViewPr>
      <p:guideLst>
        <p:guide orient="horz" pos="1316"/>
        <p:guide orient="horz" pos="3050"/>
        <p:guide orient="horz" pos="3189"/>
        <p:guide pos="5455"/>
        <p:guide orient="horz" pos="975"/>
        <p:guide pos="3457"/>
      </p:guideLst>
    </p:cSldViewPr>
  </p:slideViewPr>
  <p:outlineViewPr>
    <p:cViewPr>
      <p:scale>
        <a:sx n="33" d="100"/>
        <a:sy n="33" d="100"/>
      </p:scale>
      <p:origin x="0" y="0"/>
    </p:cViewPr>
  </p:outlineViewPr>
  <p:notesTextViewPr>
    <p:cViewPr>
      <p:scale>
        <a:sx n="75" d="100"/>
        <a:sy n="75" d="100"/>
      </p:scale>
      <p:origin x="0" y="0"/>
    </p:cViewPr>
  </p:notesTextViewPr>
  <p:sorterViewPr>
    <p:cViewPr varScale="1">
      <p:scale>
        <a:sx n="100" d="100"/>
        <a:sy n="100" d="100"/>
      </p:scale>
      <p:origin x="0" y="0"/>
    </p:cViewPr>
  </p:sorterViewPr>
  <p:notesViewPr>
    <p:cSldViewPr snapToGrid="0">
      <p:cViewPr varScale="1">
        <p:scale>
          <a:sx n="76" d="100"/>
          <a:sy n="76" d="100"/>
        </p:scale>
        <p:origin x="2610" y="9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47"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gs" Target="tags/tag1.xml"/><Relationship Id="rId4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326791" y="8610575"/>
            <a:ext cx="1209933" cy="328091"/>
          </a:xfrm>
          <a:prstGeom prst="rect">
            <a:avLst/>
          </a:prstGeom>
        </p:spPr>
      </p:pic>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5.PNG>
</file>

<file path=ppt/notesMasters/_rels/notesMaster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8/26/2019</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dirty="0"/>
          </a:p>
        </p:txBody>
      </p:sp>
      <p:pic>
        <p:nvPicPr>
          <p:cNvPr id="10" name="Picture 9"/>
          <p:cNvPicPr>
            <a:picLocks noChangeAspect="1"/>
          </p:cNvPicPr>
          <p:nvPr/>
        </p:nvPicPr>
        <p:blipFill>
          <a:blip r:embed="rId2"/>
          <a:stretch>
            <a:fillRect/>
          </a:stretch>
        </p:blipFill>
        <p:spPr>
          <a:xfrm>
            <a:off x="5400933" y="240101"/>
            <a:ext cx="1209933" cy="328091"/>
          </a:xfrm>
          <a:prstGeom prst="rect">
            <a:avLst/>
          </a:prstGeom>
        </p:spPr>
      </p:pic>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Screenshots are all taken from PGI/PGPROF on Ubuntu 16.04</a:t>
            </a:r>
          </a:p>
          <a:p>
            <a:r>
              <a:rPr lang="en-US" dirty="0"/>
              <a:t>Feel free to use any profiler that you prefer.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a:t>
            </a:fld>
            <a:endParaRPr lang="en-US" dirty="0"/>
          </a:p>
        </p:txBody>
      </p:sp>
    </p:spTree>
    <p:extLst>
      <p:ext uri="{BB962C8B-B14F-4D97-AF65-F5344CB8AC3E}">
        <p14:creationId xmlns:p14="http://schemas.microsoft.com/office/powerpoint/2010/main" val="22992881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TextEdit="1"/>
          </p:cNvSpPr>
          <p:nvPr>
            <p:ph type="sldImg"/>
          </p:nvPr>
        </p:nvSpPr>
        <p:spPr bwMode="auto">
          <a:xfrm>
            <a:off x="406400" y="696913"/>
            <a:ext cx="6197600" cy="3486150"/>
          </a:xfrm>
          <a:noFill/>
          <a:ln>
            <a:solidFill>
              <a:srgbClr val="000000"/>
            </a:solidFill>
            <a:miter lim="800000"/>
            <a:headEnd/>
            <a:tailEnd/>
          </a:ln>
        </p:spPr>
      </p:sp>
      <p:sp>
        <p:nvSpPr>
          <p:cNvPr id="57347" name="Rectangle 3"/>
          <p:cNvSpPr>
            <a:spLocks noGrp="1"/>
          </p:cNvSpPr>
          <p:nvPr>
            <p:ph type="body" idx="1"/>
          </p:nvPr>
        </p:nvSpPr>
        <p:spPr>
          <a:noFill/>
          <a:ln/>
        </p:spPr>
        <p:txBody>
          <a:bodyPr lIns="94930" tIns="47466" rIns="94930" bIns="47466"/>
          <a:lstStyle/>
          <a:p>
            <a:pPr eaLnBrk="1" hangingPunct="1"/>
            <a:r>
              <a:rPr lang="en-US" dirty="0"/>
              <a:t>Change to 1M element vector.</a:t>
            </a:r>
          </a:p>
        </p:txBody>
      </p:sp>
    </p:spTree>
    <p:extLst>
      <p:ext uri="{BB962C8B-B14F-4D97-AF65-F5344CB8AC3E}">
        <p14:creationId xmlns:p14="http://schemas.microsoft.com/office/powerpoint/2010/main" val="33896075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TextEdit="1"/>
          </p:cNvSpPr>
          <p:nvPr>
            <p:ph type="sldImg"/>
          </p:nvPr>
        </p:nvSpPr>
        <p:spPr bwMode="auto">
          <a:xfrm>
            <a:off x="406400" y="696913"/>
            <a:ext cx="6197600" cy="3486150"/>
          </a:xfrm>
          <a:noFill/>
          <a:ln>
            <a:solidFill>
              <a:srgbClr val="000000"/>
            </a:solidFill>
            <a:miter lim="800000"/>
            <a:headEnd/>
            <a:tailEnd/>
          </a:ln>
        </p:spPr>
      </p:sp>
      <p:sp>
        <p:nvSpPr>
          <p:cNvPr id="57347" name="Rectangle 3"/>
          <p:cNvSpPr>
            <a:spLocks noGrp="1"/>
          </p:cNvSpPr>
          <p:nvPr>
            <p:ph type="body" idx="1"/>
          </p:nvPr>
        </p:nvSpPr>
        <p:spPr>
          <a:noFill/>
          <a:ln/>
        </p:spPr>
        <p:txBody>
          <a:bodyPr lIns="94930" tIns="47466" rIns="94930" bIns="47466"/>
          <a:lstStyle/>
          <a:p>
            <a:pPr eaLnBrk="1" hangingPunct="1"/>
            <a:r>
              <a:rPr lang="en-US" sz="1600" dirty="0"/>
              <a:t>Not to speaker: the </a:t>
            </a:r>
            <a:r>
              <a:rPr lang="en-US" sz="1600" dirty="0" err="1"/>
              <a:t>cublas</a:t>
            </a:r>
            <a:r>
              <a:rPr lang="en-US" sz="1600" dirty="0"/>
              <a:t> module is provided by the PGI compiler but might not be available with other compilers. </a:t>
            </a:r>
          </a:p>
        </p:txBody>
      </p:sp>
    </p:spTree>
    <p:extLst>
      <p:ext uri="{BB962C8B-B14F-4D97-AF65-F5344CB8AC3E}">
        <p14:creationId xmlns:p14="http://schemas.microsoft.com/office/powerpoint/2010/main" val="4146483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how to compiler C/C++ code. For the most part, students will be able to use </a:t>
            </a:r>
            <a:r>
              <a:rPr lang="en-US" dirty="0" err="1"/>
              <a:t>Makefiles</a:t>
            </a:r>
            <a:r>
              <a:rPr lang="en-US" dirty="0"/>
              <a:t> for lab exercises, and do not have to worry about compiling the codes themselves.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17</a:t>
            </a:fld>
            <a:endParaRPr lang="en-US" dirty="0"/>
          </a:p>
        </p:txBody>
      </p:sp>
    </p:spTree>
    <p:extLst>
      <p:ext uri="{BB962C8B-B14F-4D97-AF65-F5344CB8AC3E}">
        <p14:creationId xmlns:p14="http://schemas.microsoft.com/office/powerpoint/2010/main" val="11237121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22</a:t>
            </a:fld>
            <a:endParaRPr lang="en-US" dirty="0"/>
          </a:p>
        </p:txBody>
      </p:sp>
    </p:spTree>
    <p:extLst>
      <p:ext uri="{BB962C8B-B14F-4D97-AF65-F5344CB8AC3E}">
        <p14:creationId xmlns:p14="http://schemas.microsoft.com/office/powerpoint/2010/main" val="20063753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simply shows that it’s possible to pass data between C++ on the right and Fortran on the left. It’s otherwise identical to the previous slide.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24</a:t>
            </a:fld>
            <a:endParaRPr lang="en-US" dirty="0"/>
          </a:p>
        </p:txBody>
      </p:sp>
    </p:spTree>
    <p:extLst>
      <p:ext uri="{BB962C8B-B14F-4D97-AF65-F5344CB8AC3E}">
        <p14:creationId xmlns:p14="http://schemas.microsoft.com/office/powerpoint/2010/main" val="2577830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how to compiler C/C++ code. For the most part, students will be able to use </a:t>
            </a:r>
            <a:r>
              <a:rPr lang="en-US" dirty="0" err="1"/>
              <a:t>Makefiles</a:t>
            </a:r>
            <a:r>
              <a:rPr lang="en-US" dirty="0"/>
              <a:t> for lab exercises, and do not have to worry about compiling the codes themselves.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30</a:t>
            </a:fld>
            <a:endParaRPr lang="en-US" dirty="0"/>
          </a:p>
        </p:txBody>
      </p:sp>
    </p:spTree>
    <p:extLst>
      <p:ext uri="{BB962C8B-B14F-4D97-AF65-F5344CB8AC3E}">
        <p14:creationId xmlns:p14="http://schemas.microsoft.com/office/powerpoint/2010/main" val="13447170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most common and simplest to use “seq” routines when sharing device kernels between CUDA and </a:t>
            </a:r>
            <a:r>
              <a:rPr lang="en-US" dirty="0" err="1"/>
              <a:t>OpenACC</a:t>
            </a:r>
            <a:r>
              <a:rPr lang="en-US" dirty="0"/>
              <a: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31</a:t>
            </a:fld>
            <a:endParaRPr lang="en-US" dirty="0"/>
          </a:p>
        </p:txBody>
      </p:sp>
    </p:spTree>
    <p:extLst>
      <p:ext uri="{BB962C8B-B14F-4D97-AF65-F5344CB8AC3E}">
        <p14:creationId xmlns:p14="http://schemas.microsoft.com/office/powerpoint/2010/main" val="23616928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It is most common and simplest to use “seq” routines when sharing device kernels between CUDA and </a:t>
            </a:r>
            <a:r>
              <a:rPr lang="en-US" dirty="0" err="1"/>
              <a:t>OpenACC</a:t>
            </a:r>
            <a:r>
              <a:rPr lang="en-US" dirty="0"/>
              <a:t>.</a:t>
            </a:r>
          </a:p>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32</a:t>
            </a:fld>
            <a:endParaRPr lang="en-US" dirty="0"/>
          </a:p>
        </p:txBody>
      </p:sp>
    </p:spTree>
    <p:extLst>
      <p:ext uri="{BB962C8B-B14F-4D97-AF65-F5344CB8AC3E}">
        <p14:creationId xmlns:p14="http://schemas.microsoft.com/office/powerpoint/2010/main" val="41395115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how to compiler C/C++ code. For the most part, students will be able to use </a:t>
            </a:r>
            <a:r>
              <a:rPr lang="en-US" dirty="0" err="1"/>
              <a:t>Makefiles</a:t>
            </a:r>
            <a:r>
              <a:rPr lang="en-US" dirty="0"/>
              <a:t> for lab exercises, and do not have to worry about compiling the codes themselves.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33</a:t>
            </a:fld>
            <a:endParaRPr lang="en-US" dirty="0"/>
          </a:p>
        </p:txBody>
      </p:sp>
    </p:spTree>
    <p:extLst>
      <p:ext uri="{BB962C8B-B14F-4D97-AF65-F5344CB8AC3E}">
        <p14:creationId xmlns:p14="http://schemas.microsoft.com/office/powerpoint/2010/main" val="34283120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34</a:t>
            </a:fld>
            <a:endParaRPr lang="en-US" dirty="0"/>
          </a:p>
        </p:txBody>
      </p:sp>
    </p:spTree>
    <p:extLst>
      <p:ext uri="{BB962C8B-B14F-4D97-AF65-F5344CB8AC3E}">
        <p14:creationId xmlns:p14="http://schemas.microsoft.com/office/powerpoint/2010/main" val="42348067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This Module was originally designed for the PGI compiler.</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a:t>
            </a:fld>
            <a:endParaRPr lang="en-US" dirty="0"/>
          </a:p>
        </p:txBody>
      </p:sp>
    </p:spTree>
    <p:extLst>
      <p:ext uri="{BB962C8B-B14F-4D97-AF65-F5344CB8AC3E}">
        <p14:creationId xmlns:p14="http://schemas.microsoft.com/office/powerpoint/2010/main" val="908575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how to compiler C/C++ code. For the most part, students will be able to use </a:t>
            </a:r>
            <a:r>
              <a:rPr lang="en-US" dirty="0" err="1"/>
              <a:t>Makefiles</a:t>
            </a:r>
            <a:r>
              <a:rPr lang="en-US" dirty="0"/>
              <a:t> for lab exercises, and do not have to worry about compiling the codes themselves.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a:t>
            </a:fld>
            <a:endParaRPr lang="en-US" dirty="0"/>
          </a:p>
        </p:txBody>
      </p:sp>
    </p:spTree>
    <p:extLst>
      <p:ext uri="{BB962C8B-B14F-4D97-AF65-F5344CB8AC3E}">
        <p14:creationId xmlns:p14="http://schemas.microsoft.com/office/powerpoint/2010/main" val="2354590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how to compiler C/C++ code. For the most part, students will be able to use </a:t>
            </a:r>
            <a:r>
              <a:rPr lang="en-US" dirty="0" err="1"/>
              <a:t>Makefiles</a:t>
            </a:r>
            <a:r>
              <a:rPr lang="en-US" dirty="0"/>
              <a:t> for lab exercises, and do not have to worry about compiling the codes themselves.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a:t>
            </a:fld>
            <a:endParaRPr lang="en-US" dirty="0"/>
          </a:p>
        </p:txBody>
      </p:sp>
    </p:spTree>
    <p:extLst>
      <p:ext uri="{BB962C8B-B14F-4D97-AF65-F5344CB8AC3E}">
        <p14:creationId xmlns:p14="http://schemas.microsoft.com/office/powerpoint/2010/main" val="1198889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allocate C here to show an example where the memory addresses do not add up. In a real application, it is likely that your host addresses and device addresses are extremely different. This is due to the fact that you usually allocate a significantly different amount of data on either one. And that the host memory is usually larger than device memory.</a:t>
            </a:r>
          </a:p>
          <a:p>
            <a:endParaRPr lang="en-US" dirty="0"/>
          </a:p>
          <a:p>
            <a:r>
              <a:rPr lang="en-US" dirty="0"/>
              <a:t>We allocate C and the mapping between host and device memory is created.</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8</a:t>
            </a:fld>
            <a:endParaRPr lang="en-US" dirty="0"/>
          </a:p>
        </p:txBody>
      </p:sp>
    </p:spTree>
    <p:extLst>
      <p:ext uri="{BB962C8B-B14F-4D97-AF65-F5344CB8AC3E}">
        <p14:creationId xmlns:p14="http://schemas.microsoft.com/office/powerpoint/2010/main" val="42276067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allocate C here to show an example where the memory addresses do not add up. In a real application, it is likely that your host addresses and device addresses are extremely different. This is due to the fact that you usually allocate a significantly different amount of data on either one. And that the host memory is usually larger than device memory.</a:t>
            </a:r>
          </a:p>
          <a:p>
            <a:endParaRPr lang="en-US" dirty="0"/>
          </a:p>
          <a:p>
            <a:r>
              <a:rPr lang="en-US" dirty="0"/>
              <a:t>We allocate C and the mapping between host and device memory is created.</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9</a:t>
            </a:fld>
            <a:endParaRPr lang="en-US" dirty="0"/>
          </a:p>
        </p:txBody>
      </p:sp>
    </p:spTree>
    <p:extLst>
      <p:ext uri="{BB962C8B-B14F-4D97-AF65-F5344CB8AC3E}">
        <p14:creationId xmlns:p14="http://schemas.microsoft.com/office/powerpoint/2010/main" val="28063572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Allocate some data on the host.</a:t>
            </a:r>
          </a:p>
          <a:p>
            <a:endParaRPr lang="en-US" dirty="0"/>
          </a:p>
          <a:p>
            <a:r>
              <a:rPr lang="en-US" dirty="0"/>
              <a:t>Then the OpenACC data directive will allocate (and in this example, copy) the data on the device. Even though we are </a:t>
            </a:r>
            <a:r>
              <a:rPr lang="en-US" dirty="0" err="1"/>
              <a:t>specifiying</a:t>
            </a:r>
            <a:r>
              <a:rPr lang="en-US" dirty="0"/>
              <a:t> a data region, everything inside that region is still considered host code. Meaning that OpenACC will still use host addresses rather than device addresses. The translation to device addresses would only happen if we had some code (a loop) inside an OpenACC computer construct (with the parallel or kernels directive).</a:t>
            </a:r>
          </a:p>
          <a:p>
            <a:endParaRPr lang="en-US" dirty="0"/>
          </a:p>
          <a:p>
            <a:r>
              <a:rPr lang="en-US" dirty="0"/>
              <a:t>Now to expose the device address, we will use the HOST_DATA directive. When paired with the USE_DATA clause, you can specify host addresses that should be translated to device addresses. Note that this only works when a previous mapping has been created (in this case, the data directive created that mapping for us. We will look at an example later where we can do the mapping manually).</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10</a:t>
            </a:fld>
            <a:endParaRPr lang="en-US" dirty="0"/>
          </a:p>
        </p:txBody>
      </p:sp>
    </p:spTree>
    <p:extLst>
      <p:ext uri="{BB962C8B-B14F-4D97-AF65-F5344CB8AC3E}">
        <p14:creationId xmlns:p14="http://schemas.microsoft.com/office/powerpoint/2010/main" val="40058045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11</a:t>
            </a:fld>
            <a:endParaRPr lang="en-US" dirty="0"/>
          </a:p>
        </p:txBody>
      </p:sp>
    </p:spTree>
    <p:extLst>
      <p:ext uri="{BB962C8B-B14F-4D97-AF65-F5344CB8AC3E}">
        <p14:creationId xmlns:p14="http://schemas.microsoft.com/office/powerpoint/2010/main" val="37685070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13</a:t>
            </a:fld>
            <a:endParaRPr lang="en-US" dirty="0"/>
          </a:p>
        </p:txBody>
      </p:sp>
    </p:spTree>
    <p:extLst>
      <p:ext uri="{BB962C8B-B14F-4D97-AF65-F5344CB8AC3E}">
        <p14:creationId xmlns:p14="http://schemas.microsoft.com/office/powerpoint/2010/main" val="36190234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1_Title Slide ">
    <p:bg>
      <p:bgPr>
        <a:solidFill>
          <a:schemeClr val="tx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a:ext>
            </a:extLst>
          </a:blip>
          <a:srcRect t="21875" b="21875"/>
          <a:stretch/>
        </p:blipFill>
        <p:spPr>
          <a:xfrm>
            <a:off x="0" y="0"/>
            <a:ext cx="10972800" cy="6172200"/>
          </a:xfrm>
          <a:prstGeom prst="rect">
            <a:avLst/>
          </a:prstGeom>
        </p:spPr>
      </p:pic>
      <p:sp>
        <p:nvSpPr>
          <p:cNvPr id="11" name="Rectangle 4"/>
          <p:cNvSpPr>
            <a:spLocks noGrp="1" noChangeArrowheads="1"/>
          </p:cNvSpPr>
          <p:nvPr userDrawn="1">
            <p:ph type="subTitle" idx="1"/>
          </p:nvPr>
        </p:nvSpPr>
        <p:spPr>
          <a:xfrm>
            <a:off x="433639" y="2349988"/>
            <a:ext cx="8972550" cy="369332"/>
          </a:xfrm>
        </p:spPr>
        <p:txBody>
          <a:bodyPr wrap="square" anchor="t">
            <a:spAutoFit/>
          </a:bodyPr>
          <a:lstStyle>
            <a:lvl1pPr marL="0" indent="0" algn="l">
              <a:lnSpc>
                <a:spcPct val="90000"/>
              </a:lnSpc>
              <a:spcBef>
                <a:spcPts val="600"/>
              </a:spcBef>
              <a:spcAft>
                <a:spcPts val="300"/>
              </a:spcAft>
              <a:buFontTx/>
              <a:buNone/>
              <a:defRPr sz="2000" b="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33639" y="917182"/>
            <a:ext cx="8972550" cy="1419681"/>
          </a:xfrm>
        </p:spPr>
        <p:txBody>
          <a:bodyPr anchor="b">
            <a:noAutofit/>
          </a:bodyPr>
          <a:lstStyle>
            <a:lvl1pPr algn="l">
              <a:lnSpc>
                <a:spcPct val="90000"/>
              </a:lnSpc>
              <a:spcBef>
                <a:spcPts val="0"/>
              </a:spcBef>
              <a:defRPr sz="5200" b="0" cap="all" baseline="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title style</a:t>
            </a:r>
          </a:p>
        </p:txBody>
      </p:sp>
      <p:grpSp>
        <p:nvGrpSpPr>
          <p:cNvPr id="8" name="Group 7"/>
          <p:cNvGrpSpPr/>
          <p:nvPr userDrawn="1"/>
        </p:nvGrpSpPr>
        <p:grpSpPr>
          <a:xfrm>
            <a:off x="-28075" y="0"/>
            <a:ext cx="187005" cy="6172200"/>
            <a:chOff x="311342" y="0"/>
            <a:chExt cx="401443" cy="6172200"/>
          </a:xfrm>
        </p:grpSpPr>
        <p:sp>
          <p:nvSpPr>
            <p:cNvPr id="10" name="Rectangle 9"/>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68551" y="5405553"/>
            <a:ext cx="1661097" cy="447845"/>
          </a:xfrm>
          <a:prstGeom prst="rect">
            <a:avLst/>
          </a:prstGeom>
        </p:spPr>
      </p:pic>
      <p:sp>
        <p:nvSpPr>
          <p:cNvPr id="13" name="Rectangle 12">
            <a:extLst>
              <a:ext uri="{FF2B5EF4-FFF2-40B4-BE49-F238E27FC236}">
                <a16:creationId xmlns:a16="http://schemas.microsoft.com/office/drawing/2014/main" id="{A0708059-3063-43F5-BF71-2937E871C4C3}"/>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1111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641" y="649796"/>
            <a:ext cx="9976104" cy="590931"/>
          </a:xfrm>
        </p:spPr>
        <p:txBody>
          <a:bodyPr/>
          <a:lstStyle>
            <a:lvl1pPr algn="l">
              <a:defRPr b="0" baseline="0">
                <a:solidFill>
                  <a:schemeClr val="bg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436740" y="2103035"/>
            <a:ext cx="9948672" cy="3718925"/>
          </a:xfrm>
        </p:spPr>
        <p:txBody>
          <a:bodyPr/>
          <a:lstStyle>
            <a:lvl1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1pPr>
            <a:lvl2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2pPr>
            <a:lvl3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19641" y="1188030"/>
            <a:ext cx="9976104" cy="525463"/>
          </a:xfrm>
        </p:spPr>
        <p:txBody>
          <a:bodyPr/>
          <a:lstStyle>
            <a:lvl1pPr marL="0" indent="0" algn="l">
              <a:buFontTx/>
              <a:buNone/>
              <a:defRPr sz="2400" b="0">
                <a:solidFill>
                  <a:schemeClr val="tx2"/>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grpSp>
        <p:nvGrpSpPr>
          <p:cNvPr id="15" name="Group 14"/>
          <p:cNvGrpSpPr/>
          <p:nvPr userDrawn="1"/>
        </p:nvGrpSpPr>
        <p:grpSpPr>
          <a:xfrm>
            <a:off x="-28075" y="0"/>
            <a:ext cx="187005" cy="6172200"/>
            <a:chOff x="311342" y="0"/>
            <a:chExt cx="401443" cy="6172200"/>
          </a:xfrm>
        </p:grpSpPr>
        <p:sp>
          <p:nvSpPr>
            <p:cNvPr id="16" name="Rectangle 1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9370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ansition - Blue">
    <p:spTree>
      <p:nvGrpSpPr>
        <p:cNvPr id="1" name=""/>
        <p:cNvGrpSpPr/>
        <p:nvPr/>
      </p:nvGrpSpPr>
      <p:grpSpPr>
        <a:xfrm>
          <a:off x="0" y="0"/>
          <a:ext cx="0" cy="0"/>
          <a:chOff x="0" y="0"/>
          <a:chExt cx="0" cy="0"/>
        </a:xfrm>
      </p:grpSpPr>
      <p:sp>
        <p:nvSpPr>
          <p:cNvPr id="3" name="Rectangle 2"/>
          <p:cNvSpPr/>
          <p:nvPr userDrawn="1"/>
        </p:nvSpPr>
        <p:spPr>
          <a:xfrm>
            <a:off x="0" y="0"/>
            <a:ext cx="10972800" cy="53464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377739"/>
            <a:ext cx="9976104" cy="590931"/>
          </a:xfrm>
        </p:spPr>
        <p:txBody>
          <a:bodyPr anchor="ctr"/>
          <a:lstStyle>
            <a:lvl1pPr algn="ctr">
              <a:defRPr>
                <a:solidFill>
                  <a:schemeClr val="tx1"/>
                </a:solidFill>
              </a:defRPr>
            </a:lvl1pPr>
          </a:lstStyle>
          <a:p>
            <a:r>
              <a:rPr lang="en-US" dirty="0"/>
              <a:t>Click to edit Master title style</a:t>
            </a:r>
          </a:p>
        </p:txBody>
      </p:sp>
      <p:grpSp>
        <p:nvGrpSpPr>
          <p:cNvPr id="4" name="Group 3"/>
          <p:cNvGrpSpPr/>
          <p:nvPr userDrawn="1"/>
        </p:nvGrpSpPr>
        <p:grpSpPr>
          <a:xfrm>
            <a:off x="-28075" y="0"/>
            <a:ext cx="187005" cy="6172200"/>
            <a:chOff x="311342" y="0"/>
            <a:chExt cx="401443" cy="6172200"/>
          </a:xfrm>
        </p:grpSpPr>
        <p:sp>
          <p:nvSpPr>
            <p:cNvPr id="5" name="Rectangle 4"/>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75110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6" name="Rectangle 5"/>
          <p:cNvSpPr/>
          <p:nvPr userDrawn="1"/>
        </p:nvSpPr>
        <p:spPr>
          <a:xfrm>
            <a:off x="160020" y="2165063"/>
            <a:ext cx="10812780" cy="31813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85408" y="3026024"/>
            <a:ext cx="8805227" cy="624769"/>
          </a:xfrm>
        </p:spPr>
        <p:txBody>
          <a:bodyPr/>
          <a:lstStyle>
            <a:lvl1pPr marL="0" indent="0">
              <a:buClr>
                <a:schemeClr val="bg2"/>
              </a:buClr>
              <a:buSzPct val="100000"/>
              <a:buFontTx/>
              <a:buNone/>
              <a:defRPr sz="2800">
                <a:solidFill>
                  <a:schemeClr val="tx1"/>
                </a:solidFill>
              </a:defRPr>
            </a:lvl1pPr>
            <a:lvl2pPr marL="571500" indent="0">
              <a:buClr>
                <a:schemeClr val="bg2"/>
              </a:buClr>
              <a:buSzPct val="100000"/>
              <a:buFontTx/>
              <a:buNone/>
              <a:defRPr sz="2400">
                <a:solidFill>
                  <a:schemeClr val="tx1"/>
                </a:solidFill>
              </a:defRPr>
            </a:lvl2pPr>
            <a:lvl3pPr marL="1089025" indent="0">
              <a:buClr>
                <a:schemeClr val="bg2"/>
              </a:buClr>
              <a:buSzPct val="100000"/>
              <a:buFontTx/>
              <a:buNone/>
              <a:defRPr sz="2400">
                <a:solidFill>
                  <a:schemeClr val="tx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p:txBody>
      </p:sp>
      <p:sp>
        <p:nvSpPr>
          <p:cNvPr id="5" name="Text Placeholder 4"/>
          <p:cNvSpPr>
            <a:spLocks noGrp="1"/>
          </p:cNvSpPr>
          <p:nvPr>
            <p:ph type="body" sz="quarter" idx="10"/>
          </p:nvPr>
        </p:nvSpPr>
        <p:spPr>
          <a:xfrm>
            <a:off x="1685408" y="4039406"/>
            <a:ext cx="8805227" cy="525463"/>
          </a:xfrm>
        </p:spPr>
        <p:txBody>
          <a:bodyPr/>
          <a:lstStyle>
            <a:lvl1pPr marL="0" indent="0" algn="l">
              <a:buFontTx/>
              <a:buNone/>
              <a:defRPr sz="1800" b="0">
                <a:solidFill>
                  <a:schemeClr val="tx1"/>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16" name="Rectangle 15"/>
          <p:cNvSpPr/>
          <p:nvPr userDrawn="1"/>
        </p:nvSpPr>
        <p:spPr>
          <a:xfrm>
            <a:off x="39303" y="1274332"/>
            <a:ext cx="1603324" cy="1475018"/>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
        <p:nvSpPr>
          <p:cNvPr id="17" name="Rectangle 16"/>
          <p:cNvSpPr/>
          <p:nvPr userDrawn="1"/>
        </p:nvSpPr>
        <p:spPr>
          <a:xfrm rot="10800000">
            <a:off x="9303106" y="4972804"/>
            <a:ext cx="1603324" cy="1264024"/>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2211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2" name="Title 1"/>
          <p:cNvSpPr>
            <a:spLocks noGrp="1"/>
          </p:cNvSpPr>
          <p:nvPr>
            <p:ph type="title"/>
          </p:nvPr>
        </p:nvSpPr>
        <p:spPr>
          <a:xfrm>
            <a:off x="476791" y="633526"/>
            <a:ext cx="5922117" cy="618631"/>
          </a:xfrm>
        </p:spPr>
        <p:txBody>
          <a:bodyPr/>
          <a:lstStyle>
            <a:lvl1pPr algn="l">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76791"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303666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76791" y="661226"/>
            <a:ext cx="9976104" cy="590931"/>
          </a:xfrm>
        </p:spPr>
        <p:txBody>
          <a:bodyPr/>
          <a:lstStyle>
            <a:lvl1pPr algn="l">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5663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8" name="Title Placeholder 1"/>
          <p:cNvSpPr>
            <a:spLocks noGrp="1"/>
          </p:cNvSpPr>
          <p:nvPr>
            <p:ph type="title" hasCustomPrompt="1"/>
          </p:nvPr>
        </p:nvSpPr>
        <p:spPr>
          <a:xfrm>
            <a:off x="1410237" y="1023461"/>
            <a:ext cx="9152357" cy="476499"/>
          </a:xfrm>
          <a:prstGeom prst="rect">
            <a:avLst/>
          </a:prstGeom>
        </p:spPr>
        <p:txBody>
          <a:bodyPr vert="horz" lIns="91440" tIns="45720" rIns="91440" bIns="45720" rtlCol="0" anchor="ctr">
            <a:noAutofit/>
          </a:bodyPr>
          <a:lstStyle>
            <a:lvl1pPr>
              <a:defRPr cap="all" baseline="0"/>
            </a:lvl1pPr>
          </a:lstStyle>
          <a:p>
            <a:r>
              <a:rPr lang="en-US" dirty="0"/>
              <a:t>TITLE GOES HERE</a:t>
            </a:r>
          </a:p>
        </p:txBody>
      </p:sp>
      <p:sp>
        <p:nvSpPr>
          <p:cNvPr id="9" name="Text Placeholder 5"/>
          <p:cNvSpPr>
            <a:spLocks noGrp="1"/>
          </p:cNvSpPr>
          <p:nvPr>
            <p:ph idx="1"/>
          </p:nvPr>
        </p:nvSpPr>
        <p:spPr>
          <a:xfrm>
            <a:off x="1397358" y="1648495"/>
            <a:ext cx="9152357" cy="390789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120201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944">
          <p15:clr>
            <a:srgbClr val="FBAE40"/>
          </p15:clr>
        </p15:guide>
        <p15:guide id="2" pos="86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21036"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437392" y="210523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grpSp>
        <p:nvGrpSpPr>
          <p:cNvPr id="25" name="Group 24"/>
          <p:cNvGrpSpPr/>
          <p:nvPr userDrawn="1"/>
        </p:nvGrpSpPr>
        <p:grpSpPr>
          <a:xfrm>
            <a:off x="-28075" y="0"/>
            <a:ext cx="187005" cy="6172200"/>
            <a:chOff x="311342" y="0"/>
            <a:chExt cx="401443" cy="6172200"/>
          </a:xfrm>
        </p:grpSpPr>
        <p:sp>
          <p:nvSpPr>
            <p:cNvPr id="26" name="Rectangle 2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496574" y="5769221"/>
            <a:ext cx="770828" cy="207821"/>
          </a:xfrm>
          <a:prstGeom prst="rect">
            <a:avLst/>
          </a:prstGeom>
        </p:spPr>
      </p:pic>
      <p:sp>
        <p:nvSpPr>
          <p:cNvPr id="8" name="Rectangle 7">
            <a:extLst>
              <a:ext uri="{FF2B5EF4-FFF2-40B4-BE49-F238E27FC236}">
                <a16:creationId xmlns:a16="http://schemas.microsoft.com/office/drawing/2014/main" id="{D9879BBD-36B8-4F54-B38E-99C41F77EFA8}"/>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981" r:id="rId1"/>
    <p:sldLayoutId id="2147483896" r:id="rId2"/>
    <p:sldLayoutId id="2147483954" r:id="rId3"/>
    <p:sldLayoutId id="2147483917" r:id="rId4"/>
    <p:sldLayoutId id="2147483969" r:id="rId5"/>
    <p:sldLayoutId id="2147483919" r:id="rId6"/>
    <p:sldLayoutId id="2147483982"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rtl="0" fontAlgn="base">
        <a:lnSpc>
          <a:spcPct val="90000"/>
        </a:lnSpc>
        <a:spcBef>
          <a:spcPct val="0"/>
        </a:spcBef>
        <a:spcAft>
          <a:spcPct val="0"/>
        </a:spcAft>
        <a:defRPr sz="3600" b="0" i="0" u="none" cap="all" baseline="0">
          <a:solidFill>
            <a:schemeClr val="bg1"/>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devblogs.nvidia.com/3-versatile-openacc-interoperability-techniques/" TargetMode="External"/><Relationship Id="rId2" Type="http://schemas.openxmlformats.org/officeDocument/2006/relationships/hyperlink" Target="https://github.com/jefflarkin/openacc-interoperability"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a:t>Speaker, Date</a:t>
            </a:r>
          </a:p>
          <a:p>
            <a:endParaRPr lang="en-US" dirty="0"/>
          </a:p>
        </p:txBody>
      </p:sp>
      <p:sp>
        <p:nvSpPr>
          <p:cNvPr id="3" name="Title 2"/>
          <p:cNvSpPr>
            <a:spLocks noGrp="1"/>
          </p:cNvSpPr>
          <p:nvPr>
            <p:ph type="title"/>
          </p:nvPr>
        </p:nvSpPr>
        <p:spPr/>
        <p:txBody>
          <a:bodyPr/>
          <a:lstStyle/>
          <a:p>
            <a:r>
              <a:rPr lang="en-US" dirty="0"/>
              <a:t>MODULE eight:</a:t>
            </a:r>
            <a:br>
              <a:rPr lang="en-US" dirty="0"/>
            </a:br>
            <a:r>
              <a:rPr lang="en-US" dirty="0"/>
              <a:t>interoperability</a:t>
            </a:r>
          </a:p>
        </p:txBody>
      </p:sp>
    </p:spTree>
    <p:extLst>
      <p:ext uri="{BB962C8B-B14F-4D97-AF65-F5344CB8AC3E}">
        <p14:creationId xmlns:p14="http://schemas.microsoft.com/office/powerpoint/2010/main" val="375643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580AAF1-9CEA-4899-8F28-D36B37730F27}"/>
              </a:ext>
            </a:extLst>
          </p:cNvPr>
          <p:cNvSpPr txBox="1"/>
          <p:nvPr/>
        </p:nvSpPr>
        <p:spPr>
          <a:xfrm>
            <a:off x="6433589" y="3564914"/>
            <a:ext cx="3239145" cy="13388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rPr>
              <a:t>When referencing X or Y inside of this </a:t>
            </a:r>
            <a:r>
              <a:rPr lang="en-US" b="1" dirty="0" err="1">
                <a:solidFill>
                  <a:schemeClr val="bg1"/>
                </a:solidFill>
              </a:rPr>
              <a:t>host_data</a:t>
            </a:r>
            <a:r>
              <a:rPr lang="en-US" b="1" dirty="0">
                <a:solidFill>
                  <a:schemeClr val="bg1"/>
                </a:solidFill>
              </a:rPr>
              <a:t> region, we will receive the device address rather than the host address</a:t>
            </a:r>
            <a:endParaRPr lang="en-US" dirty="0">
              <a:solidFill>
                <a:schemeClr val="bg1"/>
              </a:solidFill>
            </a:endParaRPr>
          </a:p>
        </p:txBody>
      </p:sp>
      <p:sp>
        <p:nvSpPr>
          <p:cNvPr id="18" name="TextBox 17">
            <a:extLst>
              <a:ext uri="{FF2B5EF4-FFF2-40B4-BE49-F238E27FC236}">
                <a16:creationId xmlns:a16="http://schemas.microsoft.com/office/drawing/2014/main" id="{26F7F533-A553-43AB-909B-E6F2CECD111D}"/>
              </a:ext>
            </a:extLst>
          </p:cNvPr>
          <p:cNvSpPr txBox="1"/>
          <p:nvPr/>
        </p:nvSpPr>
        <p:spPr>
          <a:xfrm>
            <a:off x="6422018" y="3561717"/>
            <a:ext cx="3239145"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rPr>
              <a:t>We allocate X and Y on the GPU, but referencing them still results in host addresses</a:t>
            </a:r>
            <a:endParaRPr lang="en-US" dirty="0">
              <a:solidFill>
                <a:schemeClr val="bg1"/>
              </a:solidFill>
            </a:endParaRPr>
          </a:p>
        </p:txBody>
      </p:sp>
      <p:sp>
        <p:nvSpPr>
          <p:cNvPr id="11" name="TextBox 10">
            <a:extLst>
              <a:ext uri="{FF2B5EF4-FFF2-40B4-BE49-F238E27FC236}">
                <a16:creationId xmlns:a16="http://schemas.microsoft.com/office/drawing/2014/main" id="{8471CC54-1988-4471-91E8-8E7181976835}"/>
              </a:ext>
            </a:extLst>
          </p:cNvPr>
          <p:cNvSpPr txBox="1"/>
          <p:nvPr/>
        </p:nvSpPr>
        <p:spPr>
          <a:xfrm>
            <a:off x="6438524" y="3813828"/>
            <a:ext cx="3239145"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rPr>
              <a:t>We can use the host_data directive to expose the mapped device address</a:t>
            </a:r>
            <a:endParaRPr lang="en-US" dirty="0">
              <a:solidFill>
                <a:schemeClr val="bg1"/>
              </a:solidFill>
            </a:endParaRPr>
          </a:p>
        </p:txBody>
      </p:sp>
      <p:sp>
        <p:nvSpPr>
          <p:cNvPr id="12" name="TextBox 11">
            <a:extLst>
              <a:ext uri="{FF2B5EF4-FFF2-40B4-BE49-F238E27FC236}">
                <a16:creationId xmlns:a16="http://schemas.microsoft.com/office/drawing/2014/main" id="{E882973F-151B-4814-9FF7-DA6F002D94CA}"/>
              </a:ext>
            </a:extLst>
          </p:cNvPr>
          <p:cNvSpPr txBox="1"/>
          <p:nvPr/>
        </p:nvSpPr>
        <p:spPr>
          <a:xfrm>
            <a:off x="6376153" y="3811016"/>
            <a:ext cx="3399041"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rPr>
              <a:t>Then, outside of the </a:t>
            </a:r>
            <a:r>
              <a:rPr lang="en-US" b="1" dirty="0" err="1">
                <a:solidFill>
                  <a:schemeClr val="bg1"/>
                </a:solidFill>
              </a:rPr>
              <a:t>host_data</a:t>
            </a:r>
            <a:r>
              <a:rPr lang="en-US" b="1" dirty="0">
                <a:solidFill>
                  <a:schemeClr val="bg1"/>
                </a:solidFill>
              </a:rPr>
              <a:t> region, host addresses will be used again</a:t>
            </a:r>
            <a:endParaRPr lang="en-US" dirty="0">
              <a:solidFill>
                <a:schemeClr val="bg1"/>
              </a:solidFill>
            </a:endParaRPr>
          </a:p>
        </p:txBody>
      </p:sp>
      <p:sp>
        <p:nvSpPr>
          <p:cNvPr id="16" name="Content Placeholder 2">
            <a:extLst>
              <a:ext uri="{FF2B5EF4-FFF2-40B4-BE49-F238E27FC236}">
                <a16:creationId xmlns:a16="http://schemas.microsoft.com/office/drawing/2014/main" id="{A4AA9A78-062F-409C-9091-267C27518E29}"/>
              </a:ext>
            </a:extLst>
          </p:cNvPr>
          <p:cNvSpPr>
            <a:spLocks noGrp="1"/>
          </p:cNvSpPr>
          <p:nvPr>
            <p:ph idx="1"/>
          </p:nvPr>
        </p:nvSpPr>
        <p:spPr>
          <a:xfrm>
            <a:off x="436741" y="1644051"/>
            <a:ext cx="5468114" cy="4042999"/>
          </a:xfrm>
          <a:solidFill>
            <a:schemeClr val="tx1">
              <a:lumMod val="95000"/>
            </a:schemeClr>
          </a:solidFill>
          <a:ln>
            <a:solidFill>
              <a:schemeClr val="accent1"/>
            </a:solidFill>
          </a:ln>
        </p:spPr>
        <p:txBody>
          <a:bodyPr/>
          <a:lstStyle/>
          <a:p>
            <a:pPr marL="0" lvl="0" indent="0">
              <a:buNone/>
            </a:pPr>
            <a:r>
              <a:rPr lang="en-US" dirty="0">
                <a:latin typeface="Consolas" panose="020B0609020204030204" pitchFamily="49" charset="0"/>
                <a:cs typeface="Courier New" pitchFamily="49" charset="0"/>
              </a:rPr>
              <a:t>int x[100], y[100];</a:t>
            </a:r>
          </a:p>
          <a:p>
            <a:pPr marL="0" lvl="0" indent="0">
              <a:buNone/>
            </a:pPr>
            <a:r>
              <a:rPr lang="en-US" dirty="0">
                <a:solidFill>
                  <a:srgbClr val="73B900"/>
                </a:solidFill>
                <a:latin typeface="Consolas" panose="020B0609020204030204" pitchFamily="49" charset="0"/>
                <a:cs typeface="Courier New" pitchFamily="49" charset="0"/>
              </a:rPr>
              <a:t>#pragma acc data copy(x,y)</a:t>
            </a: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a:t>
            </a: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 x and y are </a:t>
            </a:r>
            <a:r>
              <a:rPr lang="en-US" dirty="0">
                <a:solidFill>
                  <a:schemeClr val="tx2"/>
                </a:solidFill>
                <a:latin typeface="Consolas" panose="020B0609020204030204" pitchFamily="49" charset="0"/>
                <a:cs typeface="Courier New" pitchFamily="49" charset="0"/>
              </a:rPr>
              <a:t>host</a:t>
            </a:r>
            <a:r>
              <a:rPr lang="en-US" dirty="0">
                <a:latin typeface="Consolas" panose="020B0609020204030204" pitchFamily="49" charset="0"/>
                <a:cs typeface="Courier New" pitchFamily="49" charset="0"/>
              </a:rPr>
              <a:t> pointers</a:t>
            </a:r>
          </a:p>
          <a:p>
            <a:pPr marL="0" lvl="0" indent="0">
              <a:buNone/>
            </a:pPr>
            <a:br>
              <a:rPr lang="en-US" dirty="0">
                <a:latin typeface="Consolas" panose="020B0609020204030204" pitchFamily="49" charset="0"/>
                <a:cs typeface="Courier New" pitchFamily="49" charset="0"/>
              </a:rPr>
            </a:br>
            <a:r>
              <a:rPr lang="en-US" dirty="0">
                <a:solidFill>
                  <a:srgbClr val="73B900"/>
                </a:solidFill>
                <a:latin typeface="Consolas" panose="020B0609020204030204" pitchFamily="49" charset="0"/>
                <a:cs typeface="Courier New" pitchFamily="49" charset="0"/>
              </a:rPr>
              <a:t>#pragma acc </a:t>
            </a:r>
            <a:r>
              <a:rPr lang="en-US" b="1" dirty="0">
                <a:solidFill>
                  <a:srgbClr val="7DBC0D"/>
                </a:solidFill>
                <a:latin typeface="Consolas" panose="020B0609020204030204" pitchFamily="49" charset="0"/>
                <a:cs typeface="Courier New" pitchFamily="49" charset="0"/>
              </a:rPr>
              <a:t>host_data use_device(x,y)</a:t>
            </a:r>
            <a:br>
              <a:rPr lang="en-US" b="1" dirty="0">
                <a:solidFill>
                  <a:srgbClr val="FF0000"/>
                </a:solidFill>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a:t>
            </a: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 // x and y are </a:t>
            </a:r>
            <a:r>
              <a:rPr lang="en-US" dirty="0">
                <a:solidFill>
                  <a:srgbClr val="FF0000"/>
                </a:solidFill>
                <a:latin typeface="Consolas" panose="020B0609020204030204" pitchFamily="49" charset="0"/>
                <a:cs typeface="Courier New" pitchFamily="49" charset="0"/>
              </a:rPr>
              <a:t>device</a:t>
            </a:r>
            <a:r>
              <a:rPr lang="en-US" dirty="0">
                <a:latin typeface="Consolas" panose="020B0609020204030204" pitchFamily="49" charset="0"/>
                <a:cs typeface="Courier New" pitchFamily="49" charset="0"/>
              </a:rPr>
              <a:t> pointers</a:t>
            </a: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a:t>
            </a: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 x and y are </a:t>
            </a:r>
            <a:r>
              <a:rPr lang="en-US" dirty="0">
                <a:solidFill>
                  <a:schemeClr val="tx2"/>
                </a:solidFill>
                <a:latin typeface="Consolas" panose="020B0609020204030204" pitchFamily="49" charset="0"/>
                <a:cs typeface="Courier New" pitchFamily="49" charset="0"/>
              </a:rPr>
              <a:t>host</a:t>
            </a:r>
            <a:r>
              <a:rPr lang="en-US" dirty="0">
                <a:latin typeface="Consolas" panose="020B0609020204030204" pitchFamily="49" charset="0"/>
                <a:cs typeface="Courier New" pitchFamily="49" charset="0"/>
              </a:rPr>
              <a:t> pointers</a:t>
            </a:r>
          </a:p>
          <a:p>
            <a:pPr marL="0" lvl="0" indent="0">
              <a:buNone/>
            </a:pP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a:t>
            </a:r>
          </a:p>
          <a:p>
            <a:pPr marL="0" indent="0">
              <a:buNone/>
            </a:pPr>
            <a:endParaRPr lang="en-US" dirty="0">
              <a:latin typeface="Consolas" panose="020B0609020204030204" pitchFamily="49" charset="0"/>
            </a:endParaRPr>
          </a:p>
        </p:txBody>
      </p:sp>
      <p:sp>
        <p:nvSpPr>
          <p:cNvPr id="2" name="Title 1">
            <a:extLst>
              <a:ext uri="{FF2B5EF4-FFF2-40B4-BE49-F238E27FC236}">
                <a16:creationId xmlns:a16="http://schemas.microsoft.com/office/drawing/2014/main" id="{B65F738E-AE2A-4952-87F5-8C5A9FE1C597}"/>
              </a:ext>
            </a:extLst>
          </p:cNvPr>
          <p:cNvSpPr>
            <a:spLocks noGrp="1"/>
          </p:cNvSpPr>
          <p:nvPr>
            <p:ph type="title"/>
          </p:nvPr>
        </p:nvSpPr>
        <p:spPr>
          <a:xfrm>
            <a:off x="419641" y="108380"/>
            <a:ext cx="9976104" cy="590931"/>
          </a:xfrm>
        </p:spPr>
        <p:txBody>
          <a:bodyPr/>
          <a:lstStyle/>
          <a:p>
            <a:r>
              <a:rPr lang="en-US" dirty="0"/>
              <a:t>Sharing Data with CuDA</a:t>
            </a:r>
          </a:p>
        </p:txBody>
      </p:sp>
      <p:sp>
        <p:nvSpPr>
          <p:cNvPr id="4" name="Text Placeholder 3">
            <a:extLst>
              <a:ext uri="{FF2B5EF4-FFF2-40B4-BE49-F238E27FC236}">
                <a16:creationId xmlns:a16="http://schemas.microsoft.com/office/drawing/2014/main" id="{69652D25-4780-4A6C-ADE9-2233374901DA}"/>
              </a:ext>
            </a:extLst>
          </p:cNvPr>
          <p:cNvSpPr>
            <a:spLocks noGrp="1"/>
          </p:cNvSpPr>
          <p:nvPr>
            <p:ph type="body" sz="quarter" idx="10"/>
          </p:nvPr>
        </p:nvSpPr>
        <p:spPr>
          <a:xfrm>
            <a:off x="419641" y="646614"/>
            <a:ext cx="9976104" cy="525463"/>
          </a:xfrm>
        </p:spPr>
        <p:txBody>
          <a:bodyPr/>
          <a:lstStyle/>
          <a:p>
            <a:r>
              <a:rPr lang="en-US" dirty="0"/>
              <a:t>Using the HOST_DATA directive</a:t>
            </a:r>
          </a:p>
        </p:txBody>
      </p:sp>
      <p:sp>
        <p:nvSpPr>
          <p:cNvPr id="9" name="TextBox 8">
            <a:extLst>
              <a:ext uri="{FF2B5EF4-FFF2-40B4-BE49-F238E27FC236}">
                <a16:creationId xmlns:a16="http://schemas.microsoft.com/office/drawing/2014/main" id="{F81A5E0D-51D5-444A-AC06-CD81F1FD504F}"/>
              </a:ext>
            </a:extLst>
          </p:cNvPr>
          <p:cNvSpPr txBox="1"/>
          <p:nvPr/>
        </p:nvSpPr>
        <p:spPr>
          <a:xfrm>
            <a:off x="6622797" y="1555866"/>
            <a:ext cx="2758699"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b="1" dirty="0">
                <a:solidFill>
                  <a:schemeClr val="bg1"/>
                </a:solidFill>
              </a:rPr>
              <a:t>Allocate some data in host memory</a:t>
            </a:r>
          </a:p>
        </p:txBody>
      </p:sp>
      <p:cxnSp>
        <p:nvCxnSpPr>
          <p:cNvPr id="10" name="Straight Arrow Connector 9">
            <a:extLst>
              <a:ext uri="{FF2B5EF4-FFF2-40B4-BE49-F238E27FC236}">
                <a16:creationId xmlns:a16="http://schemas.microsoft.com/office/drawing/2014/main" id="{54C03633-63DA-4071-A165-F114114DCC36}"/>
              </a:ext>
            </a:extLst>
          </p:cNvPr>
          <p:cNvCxnSpPr>
            <a:cxnSpLocks/>
          </p:cNvCxnSpPr>
          <p:nvPr/>
        </p:nvCxnSpPr>
        <p:spPr>
          <a:xfrm flipH="1">
            <a:off x="4883704" y="1821522"/>
            <a:ext cx="1534584" cy="0"/>
          </a:xfrm>
          <a:prstGeom prst="straightConnector1">
            <a:avLst/>
          </a:prstGeom>
          <a:ln w="762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7" name="Right Brace 16">
            <a:extLst>
              <a:ext uri="{FF2B5EF4-FFF2-40B4-BE49-F238E27FC236}">
                <a16:creationId xmlns:a16="http://schemas.microsoft.com/office/drawing/2014/main" id="{44E0954B-EF69-42CE-A73F-5FF106041C99}"/>
              </a:ext>
            </a:extLst>
          </p:cNvPr>
          <p:cNvSpPr/>
          <p:nvPr/>
        </p:nvSpPr>
        <p:spPr>
          <a:xfrm>
            <a:off x="5756220" y="2281317"/>
            <a:ext cx="619933" cy="3265044"/>
          </a:xfrm>
          <a:prstGeom prst="rightBrace">
            <a:avLst>
              <a:gd name="adj1" fmla="val 27869"/>
              <a:gd name="adj2" fmla="val 51330"/>
            </a:avLst>
          </a:prstGeom>
          <a:noFill/>
          <a:ln w="38100" cap="flat" cmpd="sng" algn="ctr">
            <a:solidFill>
              <a:srgbClr val="76B900">
                <a:shade val="95000"/>
                <a:satMod val="105000"/>
              </a:srgbClr>
            </a:solidFill>
            <a:prstDash val="solid"/>
          </a:ln>
          <a:effectLst/>
        </p:spPr>
        <p:txBody>
          <a:bodyPr lIns="91386" tIns="45690" rIns="91386" bIns="456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005A42"/>
              </a:solidFill>
              <a:effectLst/>
              <a:uLnTx/>
              <a:uFillTx/>
              <a:latin typeface="Trebuchet MS"/>
              <a:ea typeface="+mn-ea"/>
              <a:cs typeface="+mn-cs"/>
            </a:endParaRPr>
          </a:p>
        </p:txBody>
      </p:sp>
      <p:sp>
        <p:nvSpPr>
          <p:cNvPr id="19" name="Right Brace 18">
            <a:extLst>
              <a:ext uri="{FF2B5EF4-FFF2-40B4-BE49-F238E27FC236}">
                <a16:creationId xmlns:a16="http://schemas.microsoft.com/office/drawing/2014/main" id="{C529AD90-8869-4D0C-8B0D-A8D2CF044B43}"/>
              </a:ext>
            </a:extLst>
          </p:cNvPr>
          <p:cNvSpPr/>
          <p:nvPr/>
        </p:nvSpPr>
        <p:spPr>
          <a:xfrm>
            <a:off x="5772726" y="3665550"/>
            <a:ext cx="619933" cy="985696"/>
          </a:xfrm>
          <a:prstGeom prst="rightBrace">
            <a:avLst>
              <a:gd name="adj1" fmla="val 27869"/>
              <a:gd name="adj2" fmla="val 51330"/>
            </a:avLst>
          </a:prstGeom>
          <a:noFill/>
          <a:ln w="38100" cap="flat" cmpd="sng" algn="ctr">
            <a:solidFill>
              <a:srgbClr val="76B900">
                <a:shade val="95000"/>
                <a:satMod val="105000"/>
              </a:srgbClr>
            </a:solidFill>
            <a:prstDash val="solid"/>
          </a:ln>
          <a:effectLst/>
        </p:spPr>
        <p:txBody>
          <a:bodyPr lIns="91386" tIns="45690" rIns="91386" bIns="456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005A42"/>
              </a:solidFill>
              <a:effectLst/>
              <a:uLnTx/>
              <a:uFillTx/>
              <a:latin typeface="Trebuchet MS"/>
              <a:ea typeface="+mn-ea"/>
              <a:cs typeface="+mn-cs"/>
            </a:endParaRPr>
          </a:p>
        </p:txBody>
      </p:sp>
      <p:sp>
        <p:nvSpPr>
          <p:cNvPr id="21" name="TextBox 20">
            <a:extLst>
              <a:ext uri="{FF2B5EF4-FFF2-40B4-BE49-F238E27FC236}">
                <a16:creationId xmlns:a16="http://schemas.microsoft.com/office/drawing/2014/main" id="{56FB6DD8-5E8B-43B4-9F8B-C60B72A58563}"/>
              </a:ext>
            </a:extLst>
          </p:cNvPr>
          <p:cNvSpPr txBox="1"/>
          <p:nvPr/>
        </p:nvSpPr>
        <p:spPr>
          <a:xfrm>
            <a:off x="6423534" y="2565452"/>
            <a:ext cx="3239145"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rPr>
              <a:t>We can use the host_data directive to expose the mapped device address</a:t>
            </a:r>
            <a:endParaRPr lang="en-US" dirty="0">
              <a:solidFill>
                <a:schemeClr val="bg1"/>
              </a:solidFill>
            </a:endParaRPr>
          </a:p>
        </p:txBody>
      </p:sp>
    </p:spTree>
    <p:extLst>
      <p:ext uri="{BB962C8B-B14F-4D97-AF65-F5344CB8AC3E}">
        <p14:creationId xmlns:p14="http://schemas.microsoft.com/office/powerpoint/2010/main" val="3180029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wipe(left)">
                                      <p:cBhvr>
                                        <p:cTn id="7" dur="500"/>
                                        <p:tgtEl>
                                          <p:spTgt spid="1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22" presetClass="entr" presetSubtype="2" fill="hold" nodeType="withEffect">
                                  <p:stCondLst>
                                    <p:cond delay="100"/>
                                  </p:stCondLst>
                                  <p:childTnLst>
                                    <p:set>
                                      <p:cBhvr>
                                        <p:cTn id="13" dur="1" fill="hold">
                                          <p:stCondLst>
                                            <p:cond delay="0"/>
                                          </p:stCondLst>
                                        </p:cTn>
                                        <p:tgtEl>
                                          <p:spTgt spid="10"/>
                                        </p:tgtEl>
                                        <p:attrNameLst>
                                          <p:attrName>style.visibility</p:attrName>
                                        </p:attrNameLst>
                                      </p:cBhvr>
                                      <p:to>
                                        <p:strVal val="visible"/>
                                      </p:to>
                                    </p:set>
                                    <p:animEffect transition="in" filter="wipe(right)">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nodeType="clickEffect">
                                  <p:stCondLst>
                                    <p:cond delay="0"/>
                                  </p:stCondLst>
                                  <p:childTnLst>
                                    <p:animEffect transition="out" filter="fade">
                                      <p:cBhvr>
                                        <p:cTn id="18" dur="500"/>
                                        <p:tgtEl>
                                          <p:spTgt spid="10"/>
                                        </p:tgtEl>
                                      </p:cBhvr>
                                    </p:animEffect>
                                    <p:set>
                                      <p:cBhvr>
                                        <p:cTn id="19" dur="1" fill="hold">
                                          <p:stCondLst>
                                            <p:cond delay="499"/>
                                          </p:stCondLst>
                                        </p:cTn>
                                        <p:tgtEl>
                                          <p:spTgt spid="10"/>
                                        </p:tgtEl>
                                        <p:attrNameLst>
                                          <p:attrName>style.visibility</p:attrName>
                                        </p:attrNameLst>
                                      </p:cBhvr>
                                      <p:to>
                                        <p:strVal val="hidden"/>
                                      </p:to>
                                    </p:set>
                                  </p:childTnLst>
                                </p:cTn>
                              </p:par>
                              <p:par>
                                <p:cTn id="20" presetID="10" presetClass="exit" presetSubtype="0" fill="hold" grpId="1" nodeType="withEffect">
                                  <p:stCondLst>
                                    <p:cond delay="0"/>
                                  </p:stCondLst>
                                  <p:childTnLst>
                                    <p:animEffect transition="out" filter="fade">
                                      <p:cBhvr>
                                        <p:cTn id="21" dur="500"/>
                                        <p:tgtEl>
                                          <p:spTgt spid="9"/>
                                        </p:tgtEl>
                                      </p:cBhvr>
                                    </p:animEffect>
                                    <p:set>
                                      <p:cBhvr>
                                        <p:cTn id="22" dur="1" fill="hold">
                                          <p:stCondLst>
                                            <p:cond delay="499"/>
                                          </p:stCondLst>
                                        </p:cTn>
                                        <p:tgtEl>
                                          <p:spTgt spid="9"/>
                                        </p:tgtEl>
                                        <p:attrNameLst>
                                          <p:attrName>style.visibility</p:attrName>
                                        </p:attrNameLst>
                                      </p:cBhvr>
                                      <p:to>
                                        <p:strVal val="hidden"/>
                                      </p:to>
                                    </p:set>
                                  </p:childTnLst>
                                </p:cTn>
                              </p:par>
                            </p:childTnLst>
                          </p:cTn>
                        </p:par>
                        <p:par>
                          <p:cTn id="23" fill="hold">
                            <p:stCondLst>
                              <p:cond delay="500"/>
                            </p:stCondLst>
                            <p:childTnLst>
                              <p:par>
                                <p:cTn id="24" presetID="22" presetClass="entr" presetSubtype="8" fill="hold" nodeType="afterEffect">
                                  <p:stCondLst>
                                    <p:cond delay="0"/>
                                  </p:stCondLst>
                                  <p:childTnLst>
                                    <p:set>
                                      <p:cBhvr>
                                        <p:cTn id="25" dur="1" fill="hold">
                                          <p:stCondLst>
                                            <p:cond delay="0"/>
                                          </p:stCondLst>
                                        </p:cTn>
                                        <p:tgtEl>
                                          <p:spTgt spid="16">
                                            <p:txEl>
                                              <p:pRg st="1" end="1"/>
                                            </p:txEl>
                                          </p:spTgt>
                                        </p:tgtEl>
                                        <p:attrNameLst>
                                          <p:attrName>style.visibility</p:attrName>
                                        </p:attrNameLst>
                                      </p:cBhvr>
                                      <p:to>
                                        <p:strVal val="visible"/>
                                      </p:to>
                                    </p:set>
                                    <p:animEffect transition="in" filter="wipe(left)">
                                      <p:cBhvr>
                                        <p:cTn id="26" dur="500"/>
                                        <p:tgtEl>
                                          <p:spTgt spid="16">
                                            <p:txEl>
                                              <p:pRg st="1" end="1"/>
                                            </p:txEl>
                                          </p:spTgt>
                                        </p:tgtEl>
                                      </p:cBhvr>
                                    </p:animEffect>
                                  </p:childTnLst>
                                </p:cTn>
                              </p:par>
                              <p:par>
                                <p:cTn id="27" presetID="22" presetClass="entr" presetSubtype="8" fill="hold" nodeType="withEffect">
                                  <p:stCondLst>
                                    <p:cond delay="0"/>
                                  </p:stCondLst>
                                  <p:childTnLst>
                                    <p:set>
                                      <p:cBhvr>
                                        <p:cTn id="28" dur="1" fill="hold">
                                          <p:stCondLst>
                                            <p:cond delay="0"/>
                                          </p:stCondLst>
                                        </p:cTn>
                                        <p:tgtEl>
                                          <p:spTgt spid="16">
                                            <p:txEl>
                                              <p:pRg st="3" end="3"/>
                                            </p:txEl>
                                          </p:spTgt>
                                        </p:tgtEl>
                                        <p:attrNameLst>
                                          <p:attrName>style.visibility</p:attrName>
                                        </p:attrNameLst>
                                      </p:cBhvr>
                                      <p:to>
                                        <p:strVal val="visible"/>
                                      </p:to>
                                    </p:set>
                                    <p:animEffect transition="in" filter="wipe(left)">
                                      <p:cBhvr>
                                        <p:cTn id="29" dur="100"/>
                                        <p:tgtEl>
                                          <p:spTgt spid="16">
                                            <p:txEl>
                                              <p:pRg st="3" end="3"/>
                                            </p:txEl>
                                          </p:spTgt>
                                        </p:tgtEl>
                                      </p:cBhvr>
                                    </p:animEffect>
                                  </p:childTnLst>
                                </p:cTn>
                              </p:par>
                            </p:childTnLst>
                          </p:cTn>
                        </p:par>
                        <p:par>
                          <p:cTn id="30" fill="hold">
                            <p:stCondLst>
                              <p:cond delay="1000"/>
                            </p:stCondLst>
                            <p:childTnLst>
                              <p:par>
                                <p:cTn id="31" presetID="16" presetClass="entr" presetSubtype="42" fill="hold" grpId="0"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barn(outHorizontal)">
                                      <p:cBhvr>
                                        <p:cTn id="33" dur="500"/>
                                        <p:tgtEl>
                                          <p:spTgt spid="17"/>
                                        </p:tgtEl>
                                      </p:cBhvr>
                                    </p:animEffect>
                                  </p:childTnLst>
                                </p:cTn>
                              </p:par>
                              <p:par>
                                <p:cTn id="34" presetID="10" presetClass="entr" presetSubtype="0" fill="hold" grpId="0" nodeType="withEffect">
                                  <p:stCondLst>
                                    <p:cond delay="10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18"/>
                                        </p:tgtEl>
                                      </p:cBhvr>
                                    </p:animEffect>
                                    <p:set>
                                      <p:cBhvr>
                                        <p:cTn id="44" dur="1" fill="hold">
                                          <p:stCondLst>
                                            <p:cond delay="499"/>
                                          </p:stCondLst>
                                        </p:cTn>
                                        <p:tgtEl>
                                          <p:spTgt spid="18"/>
                                        </p:tgtEl>
                                        <p:attrNameLst>
                                          <p:attrName>style.visibility</p:attrName>
                                        </p:attrNameLst>
                                      </p:cBhvr>
                                      <p:to>
                                        <p:strVal val="hidden"/>
                                      </p:to>
                                    </p:set>
                                  </p:childTnLst>
                                </p:cTn>
                              </p:par>
                            </p:childTnLst>
                          </p:cTn>
                        </p:par>
                        <p:par>
                          <p:cTn id="45" fill="hold">
                            <p:stCondLst>
                              <p:cond delay="500"/>
                            </p:stCondLst>
                            <p:childTnLst>
                              <p:par>
                                <p:cTn id="46" presetID="22" presetClass="entr" presetSubtype="8" fill="hold" nodeType="afterEffect">
                                  <p:stCondLst>
                                    <p:cond delay="0"/>
                                  </p:stCondLst>
                                  <p:childTnLst>
                                    <p:set>
                                      <p:cBhvr>
                                        <p:cTn id="47" dur="1" fill="hold">
                                          <p:stCondLst>
                                            <p:cond delay="0"/>
                                          </p:stCondLst>
                                        </p:cTn>
                                        <p:tgtEl>
                                          <p:spTgt spid="16">
                                            <p:txEl>
                                              <p:pRg st="2" end="2"/>
                                            </p:txEl>
                                          </p:spTgt>
                                        </p:tgtEl>
                                        <p:attrNameLst>
                                          <p:attrName>style.visibility</p:attrName>
                                        </p:attrNameLst>
                                      </p:cBhvr>
                                      <p:to>
                                        <p:strVal val="visible"/>
                                      </p:to>
                                    </p:set>
                                    <p:animEffect transition="in" filter="wipe(left)">
                                      <p:cBhvr>
                                        <p:cTn id="48" dur="500"/>
                                        <p:tgtEl>
                                          <p:spTgt spid="16">
                                            <p:txEl>
                                              <p:pRg st="2" end="2"/>
                                            </p:txEl>
                                          </p:spTgt>
                                        </p:tgtEl>
                                      </p:cBhvr>
                                    </p:animEffect>
                                  </p:childTnLst>
                                </p:cTn>
                              </p:par>
                              <p:par>
                                <p:cTn id="49" presetID="16" presetClass="entr" presetSubtype="42" fill="hold" grpId="0" nodeType="withEffect">
                                  <p:stCondLst>
                                    <p:cond delay="200"/>
                                  </p:stCondLst>
                                  <p:childTnLst>
                                    <p:set>
                                      <p:cBhvr>
                                        <p:cTn id="50" dur="1" fill="hold">
                                          <p:stCondLst>
                                            <p:cond delay="0"/>
                                          </p:stCondLst>
                                        </p:cTn>
                                        <p:tgtEl>
                                          <p:spTgt spid="19"/>
                                        </p:tgtEl>
                                        <p:attrNameLst>
                                          <p:attrName>style.visibility</p:attrName>
                                        </p:attrNameLst>
                                      </p:cBhvr>
                                      <p:to>
                                        <p:strVal val="visible"/>
                                      </p:to>
                                    </p:set>
                                    <p:animEffect transition="in" filter="barn(outHorizontal)">
                                      <p:cBhvr>
                                        <p:cTn id="51" dur="500"/>
                                        <p:tgtEl>
                                          <p:spTgt spid="19"/>
                                        </p:tgtEl>
                                      </p:cBhvr>
                                    </p:animEffect>
                                  </p:childTnLst>
                                </p:cTn>
                              </p:par>
                              <p:par>
                                <p:cTn id="52" presetID="10" presetClass="entr" presetSubtype="0" fill="hold" grpId="0" nodeType="withEffect">
                                  <p:stCondLst>
                                    <p:cond delay="50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500"/>
                                        <p:tgtEl>
                                          <p:spTgt spid="11"/>
                                        </p:tgtEl>
                                      </p:cBhvr>
                                    </p:animEffect>
                                  </p:childTnLst>
                                </p:cTn>
                              </p:par>
                            </p:childTnLst>
                          </p:cTn>
                        </p:par>
                      </p:childTnLst>
                    </p:cTn>
                  </p:par>
                  <p:par>
                    <p:cTn id="55" fill="hold">
                      <p:stCondLst>
                        <p:cond delay="indefinite"/>
                      </p:stCondLst>
                      <p:childTnLst>
                        <p:par>
                          <p:cTn id="56" fill="hold">
                            <p:stCondLst>
                              <p:cond delay="0"/>
                            </p:stCondLst>
                            <p:childTnLst>
                              <p:par>
                                <p:cTn id="57" presetID="42" presetClass="path" presetSubtype="0" accel="50000" decel="50000" fill="hold" grpId="1" nodeType="clickEffect">
                                  <p:stCondLst>
                                    <p:cond delay="0"/>
                                  </p:stCondLst>
                                  <p:childTnLst>
                                    <p:animMotion origin="layout" path="M 5E-6 3.20988E-6 L -0.00144 -0.20242 " pathEditMode="relative" rAng="0" ptsTypes="AA">
                                      <p:cBhvr>
                                        <p:cTn id="58" dur="800" fill="hold"/>
                                        <p:tgtEl>
                                          <p:spTgt spid="11"/>
                                        </p:tgtEl>
                                        <p:attrNameLst>
                                          <p:attrName>ppt_x</p:attrName>
                                          <p:attrName>ppt_y</p:attrName>
                                        </p:attrNameLst>
                                      </p:cBhvr>
                                      <p:rCtr x="-72" y="-10134"/>
                                    </p:animMotion>
                                  </p:childTnLst>
                                </p:cTn>
                              </p:par>
                              <p:par>
                                <p:cTn id="59" presetID="10" presetClass="entr" presetSubtype="0" fill="hold" grpId="0" nodeType="withEffect">
                                  <p:stCondLst>
                                    <p:cond delay="400"/>
                                  </p:stCondLst>
                                  <p:childTnLst>
                                    <p:set>
                                      <p:cBhvr>
                                        <p:cTn id="60" dur="1" fill="hold">
                                          <p:stCondLst>
                                            <p:cond delay="0"/>
                                          </p:stCondLst>
                                        </p:cTn>
                                        <p:tgtEl>
                                          <p:spTgt spid="7"/>
                                        </p:tgtEl>
                                        <p:attrNameLst>
                                          <p:attrName>style.visibility</p:attrName>
                                        </p:attrNameLst>
                                      </p:cBhvr>
                                      <p:to>
                                        <p:strVal val="visible"/>
                                      </p:to>
                                    </p:set>
                                    <p:animEffect transition="in" filter="fade">
                                      <p:cBhvr>
                                        <p:cTn id="61" dur="500"/>
                                        <p:tgtEl>
                                          <p:spTgt spid="7"/>
                                        </p:tgtEl>
                                      </p:cBhvr>
                                    </p:animEffect>
                                  </p:childTnLst>
                                </p:cTn>
                              </p:par>
                            </p:childTnLst>
                          </p:cTn>
                        </p:par>
                        <p:par>
                          <p:cTn id="62" fill="hold">
                            <p:stCondLst>
                              <p:cond delay="900"/>
                            </p:stCondLst>
                            <p:childTnLst>
                              <p:par>
                                <p:cTn id="63" presetID="1" presetClass="entr" presetSubtype="0" fill="hold" grpId="2" nodeType="afterEffect">
                                  <p:stCondLst>
                                    <p:cond delay="0"/>
                                  </p:stCondLst>
                                  <p:childTnLst>
                                    <p:set>
                                      <p:cBhvr>
                                        <p:cTn id="64" dur="1" fill="hold">
                                          <p:stCondLst>
                                            <p:cond delay="0"/>
                                          </p:stCondLst>
                                        </p:cTn>
                                        <p:tgtEl>
                                          <p:spTgt spid="21"/>
                                        </p:tgtEl>
                                        <p:attrNameLst>
                                          <p:attrName>style.visibility</p:attrName>
                                        </p:attrNameLst>
                                      </p:cBhvr>
                                      <p:to>
                                        <p:strVal val="visible"/>
                                      </p:to>
                                    </p:set>
                                  </p:childTnLst>
                                </p:cTn>
                              </p:par>
                            </p:childTnLst>
                          </p:cTn>
                        </p:par>
                        <p:par>
                          <p:cTn id="65" fill="hold">
                            <p:stCondLst>
                              <p:cond delay="900"/>
                            </p:stCondLst>
                            <p:childTnLst>
                              <p:par>
                                <p:cTn id="66" presetID="1" presetClass="exit" presetSubtype="0" fill="hold" grpId="2" nodeType="afterEffect">
                                  <p:stCondLst>
                                    <p:cond delay="0"/>
                                  </p:stCondLst>
                                  <p:childTnLst>
                                    <p:set>
                                      <p:cBhvr>
                                        <p:cTn id="67" dur="1" fill="hold">
                                          <p:stCondLst>
                                            <p:cond delay="0"/>
                                          </p:stCondLst>
                                        </p:cTn>
                                        <p:tgtEl>
                                          <p:spTgt spid="11"/>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42" presetClass="path" presetSubtype="0" accel="50000" decel="50000" fill="hold" grpId="3" nodeType="clickEffect">
                                  <p:stCondLst>
                                    <p:cond delay="0"/>
                                  </p:stCondLst>
                                  <p:childTnLst>
                                    <p:animMotion origin="layout" path="M 1.75926E-6 9.0535E-7 L -0.00203 -0.18853 " pathEditMode="relative" rAng="0" ptsTypes="AA">
                                      <p:cBhvr>
                                        <p:cTn id="71" dur="800" fill="hold"/>
                                        <p:tgtEl>
                                          <p:spTgt spid="21"/>
                                        </p:tgtEl>
                                        <p:attrNameLst>
                                          <p:attrName>ppt_x</p:attrName>
                                          <p:attrName>ppt_y</p:attrName>
                                        </p:attrNameLst>
                                      </p:cBhvr>
                                      <p:rCtr x="-101" y="-9439"/>
                                    </p:animMotion>
                                  </p:childTnLst>
                                </p:cTn>
                              </p:par>
                              <p:par>
                                <p:cTn id="72" presetID="42" presetClass="path" presetSubtype="0" accel="50000" decel="50000" fill="hold" grpId="1" nodeType="withEffect">
                                  <p:stCondLst>
                                    <p:cond delay="0"/>
                                  </p:stCondLst>
                                  <p:childTnLst>
                                    <p:animMotion origin="layout" path="M -9.72222E-7 3.20988E-6 L -0.00102 -0.20242 " pathEditMode="relative" rAng="0" ptsTypes="AA">
                                      <p:cBhvr>
                                        <p:cTn id="73" dur="800" fill="hold"/>
                                        <p:tgtEl>
                                          <p:spTgt spid="7"/>
                                        </p:tgtEl>
                                        <p:attrNameLst>
                                          <p:attrName>ppt_x</p:attrName>
                                          <p:attrName>ppt_y</p:attrName>
                                        </p:attrNameLst>
                                      </p:cBhvr>
                                      <p:rCtr x="43" y="-10134"/>
                                    </p:animMotion>
                                  </p:childTnLst>
                                </p:cTn>
                              </p:par>
                              <p:par>
                                <p:cTn id="74" presetID="10" presetClass="entr" presetSubtype="0" fill="hold" grpId="0" nodeType="withEffect">
                                  <p:stCondLst>
                                    <p:cond delay="400"/>
                                  </p:stCondLst>
                                  <p:childTnLst>
                                    <p:set>
                                      <p:cBhvr>
                                        <p:cTn id="75" dur="1" fill="hold">
                                          <p:stCondLst>
                                            <p:cond delay="0"/>
                                          </p:stCondLst>
                                        </p:cTn>
                                        <p:tgtEl>
                                          <p:spTgt spid="12"/>
                                        </p:tgtEl>
                                        <p:attrNameLst>
                                          <p:attrName>style.visibility</p:attrName>
                                        </p:attrNameLst>
                                      </p:cBhvr>
                                      <p:to>
                                        <p:strVal val="visible"/>
                                      </p:to>
                                    </p:set>
                                    <p:animEffect transition="in" filter="fade">
                                      <p:cBhvr>
                                        <p:cTn id="7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8" grpId="0"/>
      <p:bldP spid="18" grpId="1"/>
      <p:bldP spid="11" grpId="0"/>
      <p:bldP spid="11" grpId="1"/>
      <p:bldP spid="11" grpId="2"/>
      <p:bldP spid="12" grpId="0"/>
      <p:bldP spid="9" grpId="0"/>
      <p:bldP spid="9" grpId="1"/>
      <p:bldP spid="17" grpId="0" animBg="1"/>
      <p:bldP spid="17" grpId="1" animBg="1"/>
      <p:bldP spid="19" grpId="0" animBg="1"/>
      <p:bldP spid="21" grpId="2"/>
      <p:bldP spid="21" grpId="3"/>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F1EA5-B072-4BB5-A305-22A328ACA441}"/>
              </a:ext>
            </a:extLst>
          </p:cNvPr>
          <p:cNvSpPr>
            <a:spLocks noGrp="1"/>
          </p:cNvSpPr>
          <p:nvPr>
            <p:ph type="title"/>
          </p:nvPr>
        </p:nvSpPr>
        <p:spPr/>
        <p:txBody>
          <a:bodyPr/>
          <a:lstStyle/>
          <a:p>
            <a:r>
              <a:rPr lang="en-US" dirty="0"/>
              <a:t>Example cuda code: saxpy</a:t>
            </a:r>
          </a:p>
        </p:txBody>
      </p:sp>
      <p:sp>
        <p:nvSpPr>
          <p:cNvPr id="4" name="TextBox 3">
            <a:extLst>
              <a:ext uri="{FF2B5EF4-FFF2-40B4-BE49-F238E27FC236}">
                <a16:creationId xmlns:a16="http://schemas.microsoft.com/office/drawing/2014/main" id="{C3B3477F-1947-4E95-B3E8-06169547C12B}"/>
              </a:ext>
            </a:extLst>
          </p:cNvPr>
          <p:cNvSpPr txBox="1"/>
          <p:nvPr/>
        </p:nvSpPr>
        <p:spPr>
          <a:xfrm>
            <a:off x="5674704" y="1791610"/>
            <a:ext cx="4886794" cy="3841052"/>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91440" eaLnBrk="0" fontAlgn="ctr" hangingPunct="0">
              <a:spcBef>
                <a:spcPct val="10000"/>
              </a:spcBef>
              <a:buSzPct val="180000"/>
              <a:defRPr/>
            </a:pPr>
            <a:endParaRPr lang="en-US" sz="1400" b="1" noProof="1">
              <a:solidFill>
                <a:schemeClr val="bg1"/>
              </a:solidFill>
              <a:latin typeface="Consolas" panose="020B0609020204030204" pitchFamily="49" charset="0"/>
            </a:endParaRPr>
          </a:p>
          <a:p>
            <a:pPr marL="91440" eaLnBrk="0" fontAlgn="ctr" hangingPunct="0">
              <a:spcBef>
                <a:spcPct val="10000"/>
              </a:spcBef>
              <a:buSzPct val="180000"/>
              <a:defRPr/>
            </a:pPr>
            <a:r>
              <a:rPr lang="en-US" sz="1400" b="1" noProof="1">
                <a:solidFill>
                  <a:schemeClr val="bg1"/>
                </a:solidFill>
                <a:latin typeface="Consolas" panose="020B0609020204030204" pitchFamily="49" charset="0"/>
              </a:rPr>
              <a:t>__global__ </a:t>
            </a:r>
          </a:p>
          <a:p>
            <a:pPr marL="91440" eaLnBrk="0" fontAlgn="ctr" hangingPunct="0">
              <a:spcBef>
                <a:spcPct val="10000"/>
              </a:spcBef>
              <a:buSzPct val="180000"/>
              <a:defRPr/>
            </a:pPr>
            <a:r>
              <a:rPr lang="en-US" sz="1400" b="1" noProof="1">
                <a:solidFill>
                  <a:schemeClr val="bg1"/>
                </a:solidFill>
                <a:latin typeface="Consolas" panose="020B0609020204030204" pitchFamily="49" charset="0"/>
              </a:rPr>
              <a:t>void saxpy_kernel(int n, float a, </a:t>
            </a:r>
          </a:p>
          <a:p>
            <a:pPr marL="91440" eaLnBrk="0" fontAlgn="ctr" hangingPunct="0">
              <a:spcBef>
                <a:spcPct val="10000"/>
              </a:spcBef>
              <a:buSzPct val="180000"/>
              <a:defRPr/>
            </a:pPr>
            <a:r>
              <a:rPr lang="en-US" sz="1400" b="1" noProof="1">
                <a:solidFill>
                  <a:schemeClr val="bg1"/>
                </a:solidFill>
                <a:latin typeface="Consolas" panose="020B0609020204030204" pitchFamily="49" charset="0"/>
              </a:rPr>
              <a:t>	  float *x, float *y)</a:t>
            </a:r>
          </a:p>
          <a:p>
            <a:pPr marL="91440" eaLnBrk="0" fontAlgn="ctr" hangingPunct="0">
              <a:spcBef>
                <a:spcPct val="10000"/>
              </a:spcBef>
              <a:buSzPct val="180000"/>
            </a:pPr>
            <a:r>
              <a:rPr lang="en-US" sz="1400" b="1" noProof="1">
                <a:solidFill>
                  <a:schemeClr val="bg1"/>
                </a:solidFill>
                <a:latin typeface="Consolas" panose="020B0609020204030204" pitchFamily="49" charset="0"/>
              </a:rPr>
              <a:t>{</a:t>
            </a:r>
          </a:p>
          <a:p>
            <a:pPr marL="91440" eaLnBrk="0" fontAlgn="ctr" hangingPunct="0">
              <a:spcBef>
                <a:spcPct val="10000"/>
              </a:spcBef>
              <a:buSzPct val="180000"/>
            </a:pPr>
            <a:r>
              <a:rPr lang="en-US" sz="1400" b="1" noProof="1">
                <a:solidFill>
                  <a:schemeClr val="bg1"/>
                </a:solidFill>
                <a:latin typeface="Consolas" panose="020B0609020204030204" pitchFamily="49" charset="0"/>
              </a:rPr>
              <a:t>  int i = blockIdx.x*blockDim.x + threadIdx.x;</a:t>
            </a:r>
          </a:p>
          <a:p>
            <a:pPr marL="91440" eaLnBrk="0" fontAlgn="ctr" hangingPunct="0">
              <a:spcBef>
                <a:spcPct val="10000"/>
              </a:spcBef>
              <a:buSzPct val="180000"/>
            </a:pPr>
            <a:r>
              <a:rPr lang="en-US" sz="1400" b="1" noProof="1">
                <a:solidFill>
                  <a:schemeClr val="bg1"/>
                </a:solidFill>
                <a:latin typeface="Consolas" panose="020B0609020204030204" pitchFamily="49" charset="0"/>
              </a:rPr>
              <a:t>  if</a:t>
            </a:r>
            <a:r>
              <a:rPr lang="en-US" sz="1400" b="1" dirty="0">
                <a:solidFill>
                  <a:schemeClr val="bg1"/>
                </a:solidFill>
                <a:latin typeface="Consolas" panose="020B0609020204030204" pitchFamily="49" charset="0"/>
              </a:rPr>
              <a:t> </a:t>
            </a:r>
            <a:r>
              <a:rPr lang="en-US" sz="1400" b="1" noProof="1">
                <a:solidFill>
                  <a:schemeClr val="bg1"/>
                </a:solidFill>
                <a:latin typeface="Consolas" panose="020B0609020204030204" pitchFamily="49" charset="0"/>
              </a:rPr>
              <a:t>(i</a:t>
            </a:r>
            <a:r>
              <a:rPr lang="en-US" sz="1400" b="1" dirty="0">
                <a:solidFill>
                  <a:schemeClr val="bg1"/>
                </a:solidFill>
                <a:latin typeface="Consolas" panose="020B0609020204030204" pitchFamily="49" charset="0"/>
              </a:rPr>
              <a:t> </a:t>
            </a:r>
            <a:r>
              <a:rPr lang="en-US" sz="1400" b="1" noProof="1">
                <a:solidFill>
                  <a:schemeClr val="bg1"/>
                </a:solidFill>
                <a:latin typeface="Consolas" panose="020B0609020204030204" pitchFamily="49" charset="0"/>
              </a:rPr>
              <a:t>&lt;</a:t>
            </a:r>
            <a:r>
              <a:rPr lang="en-US" sz="1400" b="1" dirty="0">
                <a:solidFill>
                  <a:schemeClr val="bg1"/>
                </a:solidFill>
                <a:latin typeface="Consolas" panose="020B0609020204030204" pitchFamily="49" charset="0"/>
              </a:rPr>
              <a:t> </a:t>
            </a:r>
            <a:r>
              <a:rPr lang="en-US" sz="1400" b="1" noProof="1">
                <a:solidFill>
                  <a:schemeClr val="bg1"/>
                </a:solidFill>
                <a:latin typeface="Consolas" panose="020B0609020204030204" pitchFamily="49" charset="0"/>
              </a:rPr>
              <a:t>n) y[i] = a*x[i] + y[i];</a:t>
            </a:r>
          </a:p>
          <a:p>
            <a:pPr marL="91440" eaLnBrk="0" fontAlgn="ctr" hangingPunct="0">
              <a:spcBef>
                <a:spcPct val="10000"/>
              </a:spcBef>
              <a:buSzPct val="180000"/>
            </a:pPr>
            <a:r>
              <a:rPr lang="en-US" sz="1400" b="1" noProof="1">
                <a:solidFill>
                  <a:schemeClr val="bg1"/>
                </a:solidFill>
                <a:latin typeface="Consolas" panose="020B0609020204030204" pitchFamily="49" charset="0"/>
              </a:rPr>
              <a:t>}</a:t>
            </a:r>
          </a:p>
          <a:p>
            <a:pPr marL="91440" eaLnBrk="0" fontAlgn="ctr" hangingPunct="0">
              <a:spcBef>
                <a:spcPct val="10000"/>
              </a:spcBef>
              <a:buSzPct val="180000"/>
            </a:pPr>
            <a:endParaRPr lang="en-US" sz="1400" b="1" noProof="1">
              <a:solidFill>
                <a:schemeClr val="bg1"/>
              </a:solidFill>
              <a:latin typeface="Consolas" panose="020B0609020204030204" pitchFamily="49" charset="0"/>
            </a:endParaRPr>
          </a:p>
          <a:p>
            <a:pPr marL="91440" eaLnBrk="0" fontAlgn="ctr" hangingPunct="0">
              <a:spcBef>
                <a:spcPct val="10000"/>
              </a:spcBef>
              <a:buSzPct val="180000"/>
            </a:pPr>
            <a:r>
              <a:rPr lang="en-US" sz="1400" b="1" noProof="1">
                <a:solidFill>
                  <a:schemeClr val="bg1"/>
                </a:solidFill>
                <a:latin typeface="Consolas" panose="020B0609020204030204" pitchFamily="49" charset="0"/>
              </a:rPr>
              <a:t>void saxpy(int n, float a, </a:t>
            </a:r>
          </a:p>
          <a:p>
            <a:pPr marL="91440" eaLnBrk="0" fontAlgn="ctr" hangingPunct="0">
              <a:spcBef>
                <a:spcPct val="10000"/>
              </a:spcBef>
              <a:buSzPct val="180000"/>
            </a:pPr>
            <a:r>
              <a:rPr lang="en-US" sz="1400" b="1" noProof="1">
                <a:solidFill>
                  <a:schemeClr val="bg1"/>
                </a:solidFill>
                <a:latin typeface="Consolas" panose="020B0609020204030204" pitchFamily="49" charset="0"/>
              </a:rPr>
              <a:t>	  float *dx, float *dy)</a:t>
            </a:r>
          </a:p>
          <a:p>
            <a:pPr marL="91440" eaLnBrk="0" fontAlgn="ctr" hangingPunct="0">
              <a:spcBef>
                <a:spcPct val="10000"/>
              </a:spcBef>
              <a:buSzPct val="180000"/>
            </a:pPr>
            <a:r>
              <a:rPr lang="en-US" sz="1400" b="1" noProof="1">
                <a:solidFill>
                  <a:schemeClr val="bg1"/>
                </a:solidFill>
                <a:latin typeface="Consolas" panose="020B0609020204030204" pitchFamily="49" charset="0"/>
              </a:rPr>
              <a:t>{</a:t>
            </a:r>
          </a:p>
          <a:p>
            <a:pPr marL="91440" eaLnBrk="0" fontAlgn="ctr" hangingPunct="0">
              <a:spcBef>
                <a:spcPct val="10000"/>
              </a:spcBef>
              <a:buSzPct val="180000"/>
            </a:pPr>
            <a:r>
              <a:rPr lang="en-US" sz="1400" b="1" noProof="1">
                <a:solidFill>
                  <a:schemeClr val="bg1"/>
                </a:solidFill>
                <a:latin typeface="Consolas" panose="020B0609020204030204" pitchFamily="49" charset="0"/>
              </a:rPr>
              <a:t>  // Launch CUDA Kernel</a:t>
            </a:r>
          </a:p>
          <a:p>
            <a:pPr marL="91440" eaLnBrk="0" fontAlgn="ctr" hangingPunct="0">
              <a:spcBef>
                <a:spcPct val="10000"/>
              </a:spcBef>
              <a:buSzPct val="180000"/>
            </a:pPr>
            <a:r>
              <a:rPr lang="en-US" sz="1400" b="1" noProof="1">
                <a:solidFill>
                  <a:schemeClr val="bg1"/>
                </a:solidFill>
                <a:latin typeface="Consolas" panose="020B0609020204030204" pitchFamily="49" charset="0"/>
              </a:rPr>
              <a:t>  saxpy_kernel&lt;&lt;&lt;4096,256&gt;&gt;&gt;(n, a, dx, dy);</a:t>
            </a:r>
          </a:p>
          <a:p>
            <a:pPr marL="91440" eaLnBrk="0" fontAlgn="ctr" hangingPunct="0">
              <a:spcBef>
                <a:spcPct val="10000"/>
              </a:spcBef>
              <a:buSzPct val="180000"/>
            </a:pPr>
            <a:r>
              <a:rPr lang="en-US" sz="1400" b="1" noProof="1">
                <a:solidFill>
                  <a:schemeClr val="bg1"/>
                </a:solidFill>
                <a:latin typeface="Consolas" panose="020B0609020204030204" pitchFamily="49" charset="0"/>
              </a:rPr>
              <a:t>}</a:t>
            </a:r>
          </a:p>
          <a:p>
            <a:pPr eaLnBrk="0" fontAlgn="ctr" hangingPunct="0">
              <a:spcBef>
                <a:spcPct val="10000"/>
              </a:spcBef>
              <a:buSzPct val="180000"/>
            </a:pPr>
            <a:endParaRPr lang="en-US" sz="1400" b="1" noProof="1">
              <a:solidFill>
                <a:schemeClr val="bg1"/>
              </a:solidFill>
              <a:latin typeface="Consolas" panose="020B0609020204030204" pitchFamily="49" charset="0"/>
            </a:endParaRPr>
          </a:p>
        </p:txBody>
      </p:sp>
      <p:sp>
        <p:nvSpPr>
          <p:cNvPr id="6" name="Content Placeholder 2">
            <a:extLst>
              <a:ext uri="{FF2B5EF4-FFF2-40B4-BE49-F238E27FC236}">
                <a16:creationId xmlns:a16="http://schemas.microsoft.com/office/drawing/2014/main" id="{E48B62A4-C548-4126-8113-2ECB259063B0}"/>
              </a:ext>
            </a:extLst>
          </p:cNvPr>
          <p:cNvSpPr txBox="1">
            <a:spLocks/>
          </p:cNvSpPr>
          <p:nvPr/>
        </p:nvSpPr>
        <p:spPr>
          <a:xfrm>
            <a:off x="263257" y="2070041"/>
            <a:ext cx="5081665" cy="3284190"/>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285750" indent="-285750">
              <a:buFont typeface="Arial" panose="020B0604020202020204" pitchFamily="34" charset="0"/>
              <a:buChar char="•"/>
            </a:pPr>
            <a:r>
              <a:rPr lang="en-US" dirty="0"/>
              <a:t>To demonstrate a use for the host_data directive, we will use it to launch this sample CUDA kernel</a:t>
            </a:r>
          </a:p>
          <a:p>
            <a:pPr marL="285750" indent="-285750">
              <a:buFont typeface="Arial" panose="020B0604020202020204" pitchFamily="34" charset="0"/>
              <a:buChar char="•"/>
            </a:pPr>
            <a:r>
              <a:rPr lang="en-US" dirty="0"/>
              <a:t>In order for OpenACC + CUDA interoperability to work, we need to pass device pointers to the CUDA kernel</a:t>
            </a:r>
          </a:p>
        </p:txBody>
      </p:sp>
    </p:spTree>
    <p:extLst>
      <p:ext uri="{BB962C8B-B14F-4D97-AF65-F5344CB8AC3E}">
        <p14:creationId xmlns:p14="http://schemas.microsoft.com/office/powerpoint/2010/main" val="361939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E50207B-F327-4C7E-BF89-B1FF2E7D8E1D}"/>
              </a:ext>
            </a:extLst>
          </p:cNvPr>
          <p:cNvSpPr>
            <a:spLocks noGrp="1"/>
          </p:cNvSpPr>
          <p:nvPr>
            <p:ph type="title"/>
          </p:nvPr>
        </p:nvSpPr>
        <p:spPr/>
        <p:txBody>
          <a:bodyPr/>
          <a:lstStyle/>
          <a:p>
            <a:r>
              <a:rPr lang="en-US" dirty="0" err="1"/>
              <a:t>Host_data</a:t>
            </a:r>
            <a:r>
              <a:rPr lang="en-US" dirty="0"/>
              <a:t> example</a:t>
            </a:r>
          </a:p>
        </p:txBody>
      </p:sp>
      <p:sp>
        <p:nvSpPr>
          <p:cNvPr id="10" name="Text Placeholder 9">
            <a:extLst>
              <a:ext uri="{FF2B5EF4-FFF2-40B4-BE49-F238E27FC236}">
                <a16:creationId xmlns:a16="http://schemas.microsoft.com/office/drawing/2014/main" id="{83F60647-39CF-43C6-8455-C65A093388A9}"/>
              </a:ext>
            </a:extLst>
          </p:cNvPr>
          <p:cNvSpPr>
            <a:spLocks noGrp="1"/>
          </p:cNvSpPr>
          <p:nvPr>
            <p:ph type="body" sz="quarter" idx="10"/>
          </p:nvPr>
        </p:nvSpPr>
        <p:spPr/>
        <p:txBody>
          <a:bodyPr/>
          <a:lstStyle/>
          <a:p>
            <a:r>
              <a:rPr lang="en-US" dirty="0"/>
              <a:t>C (main program)</a:t>
            </a:r>
          </a:p>
        </p:txBody>
      </p:sp>
      <p:sp>
        <p:nvSpPr>
          <p:cNvPr id="9" name="Content Placeholder 11">
            <a:extLst>
              <a:ext uri="{FF2B5EF4-FFF2-40B4-BE49-F238E27FC236}">
                <a16:creationId xmlns:a16="http://schemas.microsoft.com/office/drawing/2014/main" id="{340313DA-995D-4665-9DA4-E92CA19E3308}"/>
              </a:ext>
            </a:extLst>
          </p:cNvPr>
          <p:cNvSpPr>
            <a:spLocks noGrp="1"/>
          </p:cNvSpPr>
          <p:nvPr>
            <p:ph idx="1"/>
          </p:nvPr>
        </p:nvSpPr>
        <p:spPr>
          <a:xfrm>
            <a:off x="5034267" y="1923155"/>
            <a:ext cx="5796950" cy="3718925"/>
          </a:xfrm>
        </p:spPr>
        <p:txBody>
          <a:bodyPr/>
          <a:lstStyle/>
          <a:p>
            <a:r>
              <a:rPr lang="en-US" sz="1800" noProof="1">
                <a:solidFill>
                  <a:srgbClr val="3B5D00"/>
                </a:solidFill>
                <a:latin typeface="+mn-lt"/>
              </a:rPr>
              <a:t>#pragma acc data copy(y) copyin(x)  </a:t>
            </a:r>
            <a:r>
              <a:rPr lang="en-US" sz="1800" noProof="1">
                <a:latin typeface="+mn-lt"/>
              </a:rPr>
              <a:t>create copies of data on the device</a:t>
            </a:r>
          </a:p>
          <a:p>
            <a:r>
              <a:rPr lang="en-US" sz="1800" noProof="1"/>
              <a:t>Calling the saxpy function will result in an error, because it will use host addresses instead of device addresses</a:t>
            </a:r>
            <a:endParaRPr lang="en-US" sz="1800" noProof="1">
              <a:solidFill>
                <a:srgbClr val="3B5D00"/>
              </a:solidFill>
              <a:latin typeface="+mn-lt"/>
            </a:endParaRPr>
          </a:p>
          <a:p>
            <a:r>
              <a:rPr lang="en-US" sz="1800" noProof="1">
                <a:solidFill>
                  <a:srgbClr val="3B5D00"/>
                </a:solidFill>
                <a:latin typeface="+mn-lt"/>
              </a:rPr>
              <a:t>#pragma acc </a:t>
            </a:r>
            <a:r>
              <a:rPr lang="en-US" sz="1800" noProof="1">
                <a:solidFill>
                  <a:srgbClr val="7DBC0D"/>
                </a:solidFill>
                <a:latin typeface="+mn-lt"/>
              </a:rPr>
              <a:t>host_data use_device(x,y) </a:t>
            </a:r>
            <a:r>
              <a:rPr lang="en-US" sz="1800" noProof="1">
                <a:latin typeface="+mn-lt"/>
              </a:rPr>
              <a:t>– tells the runtime to send the device addresses of x and y to the saxpy function</a:t>
            </a:r>
          </a:p>
          <a:p>
            <a:r>
              <a:rPr lang="en-US" sz="1800" noProof="1">
                <a:latin typeface="+mn-lt"/>
              </a:rPr>
              <a:t>Any other call added within the OpenACC </a:t>
            </a:r>
            <a:r>
              <a:rPr lang="en-US" sz="1800" b="1" noProof="1">
                <a:solidFill>
                  <a:srgbClr val="FF0000"/>
                </a:solidFill>
                <a:latin typeface="+mn-lt"/>
              </a:rPr>
              <a:t>host_data</a:t>
            </a:r>
            <a:r>
              <a:rPr lang="en-US" sz="1800" noProof="1">
                <a:latin typeface="+mn-lt"/>
              </a:rPr>
              <a:t> region will recieve device addresses as well</a:t>
            </a:r>
          </a:p>
        </p:txBody>
      </p:sp>
      <p:sp>
        <p:nvSpPr>
          <p:cNvPr id="11" name="TextBox 10">
            <a:extLst>
              <a:ext uri="{FF2B5EF4-FFF2-40B4-BE49-F238E27FC236}">
                <a16:creationId xmlns:a16="http://schemas.microsoft.com/office/drawing/2014/main" id="{31EF6E28-B0E8-4BCE-9ED1-AA7736301B74}"/>
              </a:ext>
            </a:extLst>
          </p:cNvPr>
          <p:cNvSpPr txBox="1"/>
          <p:nvPr/>
        </p:nvSpPr>
        <p:spPr>
          <a:xfrm>
            <a:off x="312272" y="1541973"/>
            <a:ext cx="4579042" cy="4336572"/>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400" b="1" noProof="1">
                <a:solidFill>
                  <a:schemeClr val="bg1"/>
                </a:solidFill>
                <a:latin typeface="Consolas" panose="020B0609020204030204" pitchFamily="49" charset="0"/>
              </a:rPr>
              <a:t>extern void saxpy(int n, float a, </a:t>
            </a:r>
          </a:p>
          <a:p>
            <a:pPr eaLnBrk="0" fontAlgn="ctr" hangingPunct="0">
              <a:spcBef>
                <a:spcPct val="10000"/>
              </a:spcBef>
              <a:buSzPct val="180000"/>
            </a:pPr>
            <a:r>
              <a:rPr lang="en-US" sz="1400" b="1" noProof="1">
                <a:solidFill>
                  <a:schemeClr val="bg1"/>
                </a:solidFill>
                <a:latin typeface="Consolas" panose="020B0609020204030204" pitchFamily="49" charset="0"/>
              </a:rPr>
              <a:t>                   float *dx, float *dy);</a:t>
            </a:r>
          </a:p>
          <a:p>
            <a:pPr eaLnBrk="0" fontAlgn="ctr" hangingPunct="0">
              <a:spcBef>
                <a:spcPct val="10000"/>
              </a:spcBef>
              <a:buSzPct val="180000"/>
            </a:pPr>
            <a:r>
              <a:rPr lang="en-US" sz="1400" b="1" noProof="1">
                <a:solidFill>
                  <a:schemeClr val="bg1"/>
                </a:solidFill>
                <a:latin typeface="Consolas" panose="020B0609020204030204" pitchFamily="49" charset="0"/>
              </a:rPr>
              <a:t>void main() {</a:t>
            </a:r>
          </a:p>
          <a:p>
            <a:pPr eaLnBrk="0" fontAlgn="ctr" hangingPunct="0">
              <a:spcBef>
                <a:spcPct val="10000"/>
              </a:spcBef>
              <a:buSzPct val="180000"/>
            </a:pPr>
            <a:r>
              <a:rPr lang="en-US" sz="1400" b="1" noProof="1">
                <a:solidFill>
                  <a:schemeClr val="bg1"/>
                </a:solidFill>
                <a:latin typeface="Consolas" panose="020B0609020204030204" pitchFamily="49" charset="0"/>
              </a:rPr>
              <a:t>   integer n = 2&lt;&lt;20;</a:t>
            </a:r>
          </a:p>
          <a:p>
            <a:pPr eaLnBrk="0" fontAlgn="ctr" hangingPunct="0">
              <a:spcBef>
                <a:spcPct val="10000"/>
              </a:spcBef>
              <a:buSzPct val="180000"/>
            </a:pPr>
            <a:r>
              <a:rPr lang="en-US" sz="1400" b="1" noProof="1">
                <a:solidFill>
                  <a:schemeClr val="bg1"/>
                </a:solidFill>
                <a:latin typeface="Consolas" panose="020B0609020204030204" pitchFamily="49" charset="0"/>
              </a:rPr>
              <a:t>   float x[n], y[n];</a:t>
            </a:r>
          </a:p>
          <a:p>
            <a:pPr eaLnBrk="0" fontAlgn="ctr" hangingPunct="0">
              <a:spcBef>
                <a:spcPct val="10000"/>
              </a:spcBef>
              <a:buSzPct val="180000"/>
            </a:pPr>
            <a:r>
              <a:rPr lang="en-US" sz="1400" b="1" noProof="1">
                <a:solidFill>
                  <a:schemeClr val="bg1"/>
                </a:solidFill>
                <a:latin typeface="Consolas" panose="020B0609020204030204" pitchFamily="49" charset="0"/>
              </a:rPr>
              <a:t>   float a = 2.0;</a:t>
            </a:r>
          </a:p>
          <a:p>
            <a:pPr eaLnBrk="0" fontAlgn="ctr" hangingPunct="0">
              <a:spcBef>
                <a:spcPct val="10000"/>
              </a:spcBef>
              <a:buSzPct val="180000"/>
            </a:pPr>
            <a:r>
              <a:rPr lang="en-US" sz="1400" b="1" noProof="1">
                <a:solidFill>
                  <a:schemeClr val="bg1"/>
                </a:solidFill>
                <a:latin typeface="Consolas" panose="020B0609020204030204" pitchFamily="49" charset="0"/>
              </a:rPr>
              <a:t>   for ( int i = 0; i &lt; N; i++ ) {</a:t>
            </a:r>
          </a:p>
          <a:p>
            <a:pPr eaLnBrk="0" fontAlgn="ctr" hangingPunct="0">
              <a:spcBef>
                <a:spcPct val="10000"/>
              </a:spcBef>
              <a:buSzPct val="180000"/>
            </a:pPr>
            <a:r>
              <a:rPr lang="en-US" sz="1400" b="1" noProof="1">
                <a:solidFill>
                  <a:schemeClr val="bg1"/>
                </a:solidFill>
                <a:latin typeface="Consolas" panose="020B0609020204030204" pitchFamily="49" charset="0"/>
              </a:rPr>
              <a:t>      x[i] = 1.0;</a:t>
            </a:r>
          </a:p>
          <a:p>
            <a:pPr eaLnBrk="0" fontAlgn="ctr" hangingPunct="0">
              <a:spcBef>
                <a:spcPct val="10000"/>
              </a:spcBef>
              <a:buSzPct val="180000"/>
            </a:pPr>
            <a:r>
              <a:rPr lang="en-US" sz="1400" b="1" noProof="1">
                <a:solidFill>
                  <a:schemeClr val="bg1"/>
                </a:solidFill>
                <a:latin typeface="Consolas" panose="020B0609020204030204" pitchFamily="49" charset="0"/>
              </a:rPr>
              <a:t>      y[i] = 0.0;</a:t>
            </a:r>
          </a:p>
          <a:p>
            <a:pPr eaLnBrk="0" fontAlgn="ctr" hangingPunct="0">
              <a:spcBef>
                <a:spcPct val="10000"/>
              </a:spcBef>
              <a:buSzPct val="180000"/>
            </a:pPr>
            <a:r>
              <a:rPr lang="en-US" sz="1400" b="1" noProof="1">
                <a:solidFill>
                  <a:srgbClr val="3B5D00"/>
                </a:solidFill>
                <a:latin typeface="Consolas" panose="020B0609020204030204" pitchFamily="49" charset="0"/>
              </a:rPr>
              <a:t>#pragma acc data copy(y[0:n]) copyin(x[0:n])</a:t>
            </a:r>
          </a:p>
          <a:p>
            <a:pPr eaLnBrk="0" fontAlgn="ctr" hangingPunct="0">
              <a:spcBef>
                <a:spcPct val="10000"/>
              </a:spcBef>
              <a:buSzPct val="180000"/>
            </a:pPr>
            <a:r>
              <a:rPr lang="en-US" sz="1400" b="1" noProof="1">
                <a:solidFill>
                  <a:srgbClr val="3B5D00"/>
                </a:solidFill>
                <a:latin typeface="Consolas" panose="020B0609020204030204" pitchFamily="49" charset="0"/>
              </a:rPr>
              <a:t>{</a:t>
            </a:r>
          </a:p>
          <a:p>
            <a:pPr eaLnBrk="0" fontAlgn="ctr" hangingPunct="0">
              <a:spcBef>
                <a:spcPct val="10000"/>
              </a:spcBef>
              <a:buSzPct val="180000"/>
            </a:pPr>
            <a:r>
              <a:rPr lang="en-US" sz="1400" b="1" noProof="1">
                <a:solidFill>
                  <a:schemeClr val="bg1"/>
                </a:solidFill>
                <a:latin typeface="Consolas" panose="020B0609020204030204" pitchFamily="49" charset="0"/>
              </a:rPr>
              <a:t>...</a:t>
            </a:r>
          </a:p>
          <a:p>
            <a:pPr eaLnBrk="0" fontAlgn="ctr" hangingPunct="0">
              <a:spcBef>
                <a:spcPct val="10000"/>
              </a:spcBef>
              <a:buSzPct val="180000"/>
            </a:pPr>
            <a:r>
              <a:rPr lang="en-US" sz="1400" b="1" noProof="1">
                <a:solidFill>
                  <a:srgbClr val="3B5D00"/>
                </a:solidFill>
                <a:latin typeface="Consolas" panose="020B0609020204030204" pitchFamily="49" charset="0"/>
              </a:rPr>
              <a:t>  #pragma acc </a:t>
            </a:r>
            <a:r>
              <a:rPr lang="en-US" sz="1400" b="1" noProof="1">
                <a:solidFill>
                  <a:srgbClr val="7DBC0D"/>
                </a:solidFill>
                <a:latin typeface="Consolas" panose="020B0609020204030204" pitchFamily="49" charset="0"/>
              </a:rPr>
              <a:t>host_data use_device(x,y)</a:t>
            </a:r>
          </a:p>
          <a:p>
            <a:pPr eaLnBrk="0" fontAlgn="ctr" hangingPunct="0">
              <a:spcBef>
                <a:spcPct val="10000"/>
              </a:spcBef>
              <a:buSzPct val="180000"/>
            </a:pPr>
            <a:r>
              <a:rPr lang="en-US" sz="1400" b="1" noProof="1">
                <a:solidFill>
                  <a:srgbClr val="3B5D00"/>
                </a:solidFill>
                <a:latin typeface="Consolas" panose="020B0609020204030204" pitchFamily="49" charset="0"/>
              </a:rPr>
              <a:t>  {</a:t>
            </a:r>
          </a:p>
          <a:p>
            <a:pPr eaLnBrk="0" fontAlgn="ctr" hangingPunct="0">
              <a:spcBef>
                <a:spcPct val="10000"/>
              </a:spcBef>
              <a:buSzPct val="180000"/>
            </a:pPr>
            <a:r>
              <a:rPr lang="en-US" sz="1400" b="1" noProof="1">
                <a:solidFill>
                  <a:schemeClr val="bg1"/>
                </a:solidFill>
                <a:latin typeface="Consolas" panose="020B0609020204030204" pitchFamily="49" charset="0"/>
              </a:rPr>
              <a:t>     saxpy(n, a, x, y);</a:t>
            </a:r>
          </a:p>
          <a:p>
            <a:pPr eaLnBrk="0" fontAlgn="ctr" hangingPunct="0">
              <a:spcBef>
                <a:spcPct val="10000"/>
              </a:spcBef>
              <a:buSzPct val="180000"/>
            </a:pPr>
            <a:r>
              <a:rPr lang="en-US" sz="1400" b="1" noProof="1">
                <a:solidFill>
                  <a:srgbClr val="3B5D00"/>
                </a:solidFill>
                <a:latin typeface="Consolas" panose="020B0609020204030204" pitchFamily="49" charset="0"/>
              </a:rPr>
              <a:t>  }</a:t>
            </a:r>
            <a:endParaRPr lang="en-US" sz="1400" b="1" noProof="1">
              <a:solidFill>
                <a:srgbClr val="7DBC0D"/>
              </a:solidFill>
              <a:latin typeface="Consolas" panose="020B0609020204030204" pitchFamily="49" charset="0"/>
            </a:endParaRPr>
          </a:p>
          <a:p>
            <a:pPr eaLnBrk="0" fontAlgn="ctr" hangingPunct="0">
              <a:spcBef>
                <a:spcPct val="10000"/>
              </a:spcBef>
              <a:buSzPct val="180000"/>
            </a:pPr>
            <a:r>
              <a:rPr lang="en-US" sz="1400" b="1" noProof="1">
                <a:solidFill>
                  <a:srgbClr val="3B5D00"/>
                </a:solidFill>
                <a:latin typeface="Consolas" panose="020B0609020204030204" pitchFamily="49" charset="0"/>
              </a:rPr>
              <a:t>}</a:t>
            </a:r>
          </a:p>
          <a:p>
            <a:pPr eaLnBrk="0" fontAlgn="ctr" hangingPunct="0">
              <a:spcBef>
                <a:spcPct val="10000"/>
              </a:spcBef>
              <a:buSzPct val="180000"/>
            </a:pPr>
            <a:r>
              <a:rPr lang="en-US" sz="1400" b="1" noProof="1">
                <a:solidFill>
                  <a:schemeClr val="bg1"/>
                </a:solidFill>
                <a:latin typeface="Consolas" panose="020B0609020204030204" pitchFamily="49" charset="0"/>
              </a:rPr>
              <a:t>}</a:t>
            </a:r>
          </a:p>
        </p:txBody>
      </p:sp>
    </p:spTree>
    <p:extLst>
      <p:ext uri="{BB962C8B-B14F-4D97-AF65-F5344CB8AC3E}">
        <p14:creationId xmlns:p14="http://schemas.microsoft.com/office/powerpoint/2010/main" val="2915391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9" end="9"/>
                                            </p:txEl>
                                          </p:spTgt>
                                        </p:tgtEl>
                                        <p:attrNameLst>
                                          <p:attrName>style.visibility</p:attrName>
                                        </p:attrNameLst>
                                      </p:cBhvr>
                                      <p:to>
                                        <p:strVal val="visible"/>
                                      </p:to>
                                    </p:set>
                                    <p:animEffect transition="in" filter="fade">
                                      <p:cBhvr>
                                        <p:cTn id="7" dur="500"/>
                                        <p:tgtEl>
                                          <p:spTgt spid="11">
                                            <p:txEl>
                                              <p:pRg st="9" end="9"/>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1">
                                            <p:txEl>
                                              <p:pRg st="10" end="10"/>
                                            </p:txEl>
                                          </p:spTgt>
                                        </p:tgtEl>
                                        <p:attrNameLst>
                                          <p:attrName>style.visibility</p:attrName>
                                        </p:attrNameLst>
                                      </p:cBhvr>
                                      <p:to>
                                        <p:strVal val="visible"/>
                                      </p:to>
                                    </p:set>
                                    <p:animEffect transition="in" filter="fade">
                                      <p:cBhvr>
                                        <p:cTn id="10" dur="500"/>
                                        <p:tgtEl>
                                          <p:spTgt spid="11">
                                            <p:txEl>
                                              <p:pRg st="10" end="1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xEl>
                                              <p:pRg st="11" end="11"/>
                                            </p:txEl>
                                          </p:spTgt>
                                        </p:tgtEl>
                                        <p:attrNameLst>
                                          <p:attrName>style.visibility</p:attrName>
                                        </p:attrNameLst>
                                      </p:cBhvr>
                                      <p:to>
                                        <p:strVal val="visible"/>
                                      </p:to>
                                    </p:set>
                                    <p:animEffect transition="in" filter="fade">
                                      <p:cBhvr>
                                        <p:cTn id="13" dur="500"/>
                                        <p:tgtEl>
                                          <p:spTgt spid="11">
                                            <p:txEl>
                                              <p:pRg st="11" end="1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xEl>
                                              <p:pRg st="16" end="16"/>
                                            </p:txEl>
                                          </p:spTgt>
                                        </p:tgtEl>
                                        <p:attrNameLst>
                                          <p:attrName>style.visibility</p:attrName>
                                        </p:attrNameLst>
                                      </p:cBhvr>
                                      <p:to>
                                        <p:strVal val="visible"/>
                                      </p:to>
                                    </p:set>
                                    <p:animEffect transition="in" filter="fade">
                                      <p:cBhvr>
                                        <p:cTn id="16" dur="500"/>
                                        <p:tgtEl>
                                          <p:spTgt spid="11">
                                            <p:txEl>
                                              <p:pRg st="16" end="16"/>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1">
                                            <p:txEl>
                                              <p:pRg st="17" end="17"/>
                                            </p:txEl>
                                          </p:spTgt>
                                        </p:tgtEl>
                                        <p:attrNameLst>
                                          <p:attrName>style.visibility</p:attrName>
                                        </p:attrNameLst>
                                      </p:cBhvr>
                                      <p:to>
                                        <p:strVal val="visible"/>
                                      </p:to>
                                    </p:set>
                                    <p:animEffect transition="in" filter="fade">
                                      <p:cBhvr>
                                        <p:cTn id="19" dur="500"/>
                                        <p:tgtEl>
                                          <p:spTgt spid="11">
                                            <p:txEl>
                                              <p:pRg st="17" end="17"/>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9">
                                            <p:txEl>
                                              <p:pRg st="0" end="0"/>
                                            </p:txEl>
                                          </p:spTgt>
                                        </p:tgtEl>
                                        <p:attrNameLst>
                                          <p:attrName>style.visibility</p:attrName>
                                        </p:attrNameLst>
                                      </p:cBhvr>
                                      <p:to>
                                        <p:strVal val="visible"/>
                                      </p:to>
                                    </p:set>
                                    <p:animEffect transition="in" filter="fade">
                                      <p:cBhvr>
                                        <p:cTn id="22" dur="500"/>
                                        <p:tgtEl>
                                          <p:spTgt spid="9">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xEl>
                                              <p:pRg st="14" end="14"/>
                                            </p:txEl>
                                          </p:spTgt>
                                        </p:tgtEl>
                                        <p:attrNameLst>
                                          <p:attrName>style.visibility</p:attrName>
                                        </p:attrNameLst>
                                      </p:cBhvr>
                                      <p:to>
                                        <p:strVal val="visible"/>
                                      </p:to>
                                    </p:set>
                                    <p:animEffect transition="in" filter="fade">
                                      <p:cBhvr>
                                        <p:cTn id="27" dur="500"/>
                                        <p:tgtEl>
                                          <p:spTgt spid="11">
                                            <p:txEl>
                                              <p:pRg st="14" end="14"/>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9">
                                            <p:txEl>
                                              <p:pRg st="1" end="1"/>
                                            </p:txEl>
                                          </p:spTgt>
                                        </p:tgtEl>
                                        <p:attrNameLst>
                                          <p:attrName>style.visibility</p:attrName>
                                        </p:attrNameLst>
                                      </p:cBhvr>
                                      <p:to>
                                        <p:strVal val="visible"/>
                                      </p:to>
                                    </p:set>
                                    <p:animEffect transition="in" filter="fade">
                                      <p:cBhvr>
                                        <p:cTn id="30" dur="500"/>
                                        <p:tgtEl>
                                          <p:spTgt spid="9">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1">
                                            <p:txEl>
                                              <p:pRg st="12" end="12"/>
                                            </p:txEl>
                                          </p:spTgt>
                                        </p:tgtEl>
                                        <p:attrNameLst>
                                          <p:attrName>style.visibility</p:attrName>
                                        </p:attrNameLst>
                                      </p:cBhvr>
                                      <p:to>
                                        <p:strVal val="visible"/>
                                      </p:to>
                                    </p:set>
                                    <p:animEffect transition="in" filter="fade">
                                      <p:cBhvr>
                                        <p:cTn id="35" dur="500"/>
                                        <p:tgtEl>
                                          <p:spTgt spid="11">
                                            <p:txEl>
                                              <p:pRg st="12" end="12"/>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11">
                                            <p:txEl>
                                              <p:pRg st="13" end="13"/>
                                            </p:txEl>
                                          </p:spTgt>
                                        </p:tgtEl>
                                        <p:attrNameLst>
                                          <p:attrName>style.visibility</p:attrName>
                                        </p:attrNameLst>
                                      </p:cBhvr>
                                      <p:to>
                                        <p:strVal val="visible"/>
                                      </p:to>
                                    </p:set>
                                    <p:animEffect transition="in" filter="fade">
                                      <p:cBhvr>
                                        <p:cTn id="38" dur="500"/>
                                        <p:tgtEl>
                                          <p:spTgt spid="11">
                                            <p:txEl>
                                              <p:pRg st="13" end="13"/>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1">
                                            <p:txEl>
                                              <p:pRg st="15" end="15"/>
                                            </p:txEl>
                                          </p:spTgt>
                                        </p:tgtEl>
                                        <p:attrNameLst>
                                          <p:attrName>style.visibility</p:attrName>
                                        </p:attrNameLst>
                                      </p:cBhvr>
                                      <p:to>
                                        <p:strVal val="visible"/>
                                      </p:to>
                                    </p:set>
                                    <p:animEffect transition="in" filter="fade">
                                      <p:cBhvr>
                                        <p:cTn id="41" dur="500"/>
                                        <p:tgtEl>
                                          <p:spTgt spid="11">
                                            <p:txEl>
                                              <p:pRg st="15" end="15"/>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9">
                                            <p:txEl>
                                              <p:pRg st="2" end="2"/>
                                            </p:txEl>
                                          </p:spTgt>
                                        </p:tgtEl>
                                        <p:attrNameLst>
                                          <p:attrName>style.visibility</p:attrName>
                                        </p:attrNameLst>
                                      </p:cBhvr>
                                      <p:to>
                                        <p:strVal val="visible"/>
                                      </p:to>
                                    </p:set>
                                    <p:animEffect transition="in" filter="fade">
                                      <p:cBhvr>
                                        <p:cTn id="44" dur="500"/>
                                        <p:tgtEl>
                                          <p:spTgt spid="9">
                                            <p:txEl>
                                              <p:pRg st="2" end="2"/>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
                                            <p:txEl>
                                              <p:pRg st="3" end="3"/>
                                            </p:txEl>
                                          </p:spTgt>
                                        </p:tgtEl>
                                        <p:attrNameLst>
                                          <p:attrName>style.visibility</p:attrName>
                                        </p:attrNameLst>
                                      </p:cBhvr>
                                      <p:to>
                                        <p:strVal val="visible"/>
                                      </p:to>
                                    </p:set>
                                    <p:animEffect transition="in" filter="fade">
                                      <p:cBhvr>
                                        <p:cTn id="49"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F1EA5-B072-4BB5-A305-22A328ACA441}"/>
              </a:ext>
            </a:extLst>
          </p:cNvPr>
          <p:cNvSpPr>
            <a:spLocks noGrp="1"/>
          </p:cNvSpPr>
          <p:nvPr>
            <p:ph type="title"/>
          </p:nvPr>
        </p:nvSpPr>
        <p:spPr/>
        <p:txBody>
          <a:bodyPr/>
          <a:lstStyle/>
          <a:p>
            <a:r>
              <a:rPr lang="en-US" dirty="0"/>
              <a:t>Example cuda code: saxpy (Fortran)</a:t>
            </a:r>
          </a:p>
        </p:txBody>
      </p:sp>
      <p:sp>
        <p:nvSpPr>
          <p:cNvPr id="4" name="TextBox 3">
            <a:extLst>
              <a:ext uri="{FF2B5EF4-FFF2-40B4-BE49-F238E27FC236}">
                <a16:creationId xmlns:a16="http://schemas.microsoft.com/office/drawing/2014/main" id="{C3B3477F-1947-4E95-B3E8-06169547C12B}"/>
              </a:ext>
            </a:extLst>
          </p:cNvPr>
          <p:cNvSpPr txBox="1"/>
          <p:nvPr/>
        </p:nvSpPr>
        <p:spPr>
          <a:xfrm>
            <a:off x="5434567" y="2003976"/>
            <a:ext cx="5216576" cy="3416320"/>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b="1" noProof="1">
                <a:solidFill>
                  <a:schemeClr val="bg1"/>
                </a:solidFill>
                <a:latin typeface="Consolas" panose="020B0609020204030204" pitchFamily="49" charset="0"/>
              </a:rPr>
              <a:t>module saxpy_c_mod</a:t>
            </a:r>
          </a:p>
          <a:p>
            <a:pPr eaLnBrk="0" fontAlgn="ctr" hangingPunct="0">
              <a:spcBef>
                <a:spcPct val="10000"/>
              </a:spcBef>
              <a:buSzPct val="180000"/>
            </a:pPr>
            <a:r>
              <a:rPr lang="en-US" b="1" noProof="1">
                <a:solidFill>
                  <a:schemeClr val="bg1"/>
                </a:solidFill>
                <a:latin typeface="Consolas" panose="020B0609020204030204" pitchFamily="49" charset="0"/>
              </a:rPr>
              <a:t>interface</a:t>
            </a:r>
          </a:p>
          <a:p>
            <a:pPr eaLnBrk="0" fontAlgn="ctr" hangingPunct="0">
              <a:spcBef>
                <a:spcPct val="10000"/>
              </a:spcBef>
              <a:buSzPct val="180000"/>
            </a:pPr>
            <a:r>
              <a:rPr lang="en-US" b="1" noProof="1">
                <a:solidFill>
                  <a:schemeClr val="bg1"/>
                </a:solidFill>
                <a:latin typeface="Consolas" panose="020B0609020204030204" pitchFamily="49" charset="0"/>
              </a:rPr>
              <a:t>  subroutine saxpy(n, a, dx, dy) bind(c)</a:t>
            </a:r>
          </a:p>
          <a:p>
            <a:pPr eaLnBrk="0" fontAlgn="ctr" hangingPunct="0">
              <a:spcBef>
                <a:spcPct val="10000"/>
              </a:spcBef>
              <a:buSzPct val="180000"/>
            </a:pPr>
            <a:r>
              <a:rPr lang="en-US" b="1" noProof="1">
                <a:solidFill>
                  <a:schemeClr val="bg1"/>
                </a:solidFill>
                <a:latin typeface="Consolas" panose="020B0609020204030204" pitchFamily="49" charset="0"/>
              </a:rPr>
              <a:t>    use iso_c_binding</a:t>
            </a:r>
          </a:p>
          <a:p>
            <a:pPr eaLnBrk="0" fontAlgn="ctr" hangingPunct="0">
              <a:spcBef>
                <a:spcPct val="10000"/>
              </a:spcBef>
              <a:buSzPct val="180000"/>
            </a:pPr>
            <a:r>
              <a:rPr lang="en-US" b="1" noProof="1">
                <a:solidFill>
                  <a:schemeClr val="bg1"/>
                </a:solidFill>
                <a:latin typeface="Consolas" panose="020B0609020204030204" pitchFamily="49" charset="0"/>
              </a:rPr>
              <a:t>    implicit none</a:t>
            </a:r>
          </a:p>
          <a:p>
            <a:pPr eaLnBrk="0" fontAlgn="ctr" hangingPunct="0">
              <a:spcBef>
                <a:spcPct val="10000"/>
              </a:spcBef>
              <a:buSzPct val="180000"/>
            </a:pPr>
            <a:r>
              <a:rPr lang="en-US" b="1" noProof="1">
                <a:solidFill>
                  <a:schemeClr val="bg1"/>
                </a:solidFill>
                <a:latin typeface="Consolas" panose="020B0609020204030204" pitchFamily="49" charset="0"/>
              </a:rPr>
              <a:t>    integer(C_INT) :: n</a:t>
            </a:r>
          </a:p>
          <a:p>
            <a:pPr eaLnBrk="0" fontAlgn="ctr" hangingPunct="0">
              <a:spcBef>
                <a:spcPct val="10000"/>
              </a:spcBef>
              <a:buSzPct val="180000"/>
            </a:pPr>
            <a:r>
              <a:rPr lang="en-US" b="1" noProof="1">
                <a:solidFill>
                  <a:schemeClr val="bg1"/>
                </a:solidFill>
                <a:latin typeface="Consolas" panose="020B0609020204030204" pitchFamily="49" charset="0"/>
              </a:rPr>
              <a:t>    real(C_FLOAT)  :: a</a:t>
            </a:r>
          </a:p>
          <a:p>
            <a:pPr eaLnBrk="0" fontAlgn="ctr" hangingPunct="0">
              <a:spcBef>
                <a:spcPct val="10000"/>
              </a:spcBef>
              <a:buSzPct val="180000"/>
            </a:pPr>
            <a:r>
              <a:rPr lang="en-US" b="1" noProof="1">
                <a:solidFill>
                  <a:schemeClr val="bg1"/>
                </a:solidFill>
                <a:latin typeface="Consolas" panose="020B0609020204030204" pitchFamily="49" charset="0"/>
              </a:rPr>
              <a:t>    type(C_PTR)    :: dx, dy</a:t>
            </a:r>
          </a:p>
          <a:p>
            <a:pPr eaLnBrk="0" fontAlgn="ctr" hangingPunct="0">
              <a:spcBef>
                <a:spcPct val="10000"/>
              </a:spcBef>
              <a:buSzPct val="180000"/>
            </a:pPr>
            <a:r>
              <a:rPr lang="en-US" b="1" noProof="1">
                <a:solidFill>
                  <a:schemeClr val="bg1"/>
                </a:solidFill>
                <a:latin typeface="Consolas" panose="020B0609020204030204" pitchFamily="49" charset="0"/>
              </a:rPr>
              <a:t>  end subroutine saxpy</a:t>
            </a:r>
          </a:p>
          <a:p>
            <a:pPr eaLnBrk="0" fontAlgn="ctr" hangingPunct="0">
              <a:spcBef>
                <a:spcPct val="10000"/>
              </a:spcBef>
              <a:buSzPct val="180000"/>
            </a:pPr>
            <a:r>
              <a:rPr lang="en-US" b="1" noProof="1">
                <a:solidFill>
                  <a:schemeClr val="bg1"/>
                </a:solidFill>
                <a:latin typeface="Consolas" panose="020B0609020204030204" pitchFamily="49" charset="0"/>
              </a:rPr>
              <a:t>end interface</a:t>
            </a:r>
          </a:p>
          <a:p>
            <a:pPr eaLnBrk="0" fontAlgn="ctr" hangingPunct="0">
              <a:spcBef>
                <a:spcPct val="10000"/>
              </a:spcBef>
              <a:buSzPct val="180000"/>
            </a:pPr>
            <a:r>
              <a:rPr lang="en-US" b="1" noProof="1">
                <a:solidFill>
                  <a:schemeClr val="bg1"/>
                </a:solidFill>
                <a:latin typeface="Consolas" panose="020B0609020204030204" pitchFamily="49" charset="0"/>
              </a:rPr>
              <a:t>end module saxpy_c_mod</a:t>
            </a:r>
          </a:p>
        </p:txBody>
      </p:sp>
      <p:sp>
        <p:nvSpPr>
          <p:cNvPr id="6" name="Content Placeholder 2">
            <a:extLst>
              <a:ext uri="{FF2B5EF4-FFF2-40B4-BE49-F238E27FC236}">
                <a16:creationId xmlns:a16="http://schemas.microsoft.com/office/drawing/2014/main" id="{E48B62A4-C548-4126-8113-2ECB259063B0}"/>
              </a:ext>
            </a:extLst>
          </p:cNvPr>
          <p:cNvSpPr txBox="1">
            <a:spLocks/>
          </p:cNvSpPr>
          <p:nvPr/>
        </p:nvSpPr>
        <p:spPr>
          <a:xfrm>
            <a:off x="263257" y="2070041"/>
            <a:ext cx="5081665" cy="3284190"/>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noProof="1">
                <a:latin typeface="+mn-lt"/>
              </a:rPr>
              <a:t>Fortran module interface to allow fortran to call C subroutine</a:t>
            </a:r>
          </a:p>
          <a:p>
            <a:r>
              <a:rPr lang="en-US" noProof="1">
                <a:latin typeface="+mn-lt"/>
              </a:rPr>
              <a:t>Objects n and a are sent by value because of c binding</a:t>
            </a:r>
          </a:p>
          <a:p>
            <a:r>
              <a:rPr lang="en-US" noProof="1">
                <a:latin typeface="+mn-lt"/>
              </a:rPr>
              <a:t>Interface tells compiler that the memory addresses from Fortran array should be sent for dx and dy</a:t>
            </a:r>
          </a:p>
        </p:txBody>
      </p:sp>
    </p:spTree>
    <p:extLst>
      <p:ext uri="{BB962C8B-B14F-4D97-AF65-F5344CB8AC3E}">
        <p14:creationId xmlns:p14="http://schemas.microsoft.com/office/powerpoint/2010/main" val="322874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E50207B-F327-4C7E-BF89-B1FF2E7D8E1D}"/>
              </a:ext>
            </a:extLst>
          </p:cNvPr>
          <p:cNvSpPr>
            <a:spLocks noGrp="1"/>
          </p:cNvSpPr>
          <p:nvPr>
            <p:ph type="title"/>
          </p:nvPr>
        </p:nvSpPr>
        <p:spPr/>
        <p:txBody>
          <a:bodyPr/>
          <a:lstStyle/>
          <a:p>
            <a:r>
              <a:rPr lang="en-US" dirty="0" err="1"/>
              <a:t>Host_data</a:t>
            </a:r>
            <a:r>
              <a:rPr lang="en-US" dirty="0"/>
              <a:t> example</a:t>
            </a:r>
          </a:p>
        </p:txBody>
      </p:sp>
      <p:sp>
        <p:nvSpPr>
          <p:cNvPr id="10" name="Text Placeholder 9">
            <a:extLst>
              <a:ext uri="{FF2B5EF4-FFF2-40B4-BE49-F238E27FC236}">
                <a16:creationId xmlns:a16="http://schemas.microsoft.com/office/drawing/2014/main" id="{83F60647-39CF-43C6-8455-C65A093388A9}"/>
              </a:ext>
            </a:extLst>
          </p:cNvPr>
          <p:cNvSpPr>
            <a:spLocks noGrp="1"/>
          </p:cNvSpPr>
          <p:nvPr>
            <p:ph type="body" sz="quarter" idx="10"/>
          </p:nvPr>
        </p:nvSpPr>
        <p:spPr/>
        <p:txBody>
          <a:bodyPr/>
          <a:lstStyle/>
          <a:p>
            <a:r>
              <a:rPr lang="en-US" dirty="0"/>
              <a:t>Fortran (main program)</a:t>
            </a:r>
          </a:p>
        </p:txBody>
      </p:sp>
      <p:sp>
        <p:nvSpPr>
          <p:cNvPr id="9" name="Content Placeholder 11">
            <a:extLst>
              <a:ext uri="{FF2B5EF4-FFF2-40B4-BE49-F238E27FC236}">
                <a16:creationId xmlns:a16="http://schemas.microsoft.com/office/drawing/2014/main" id="{340313DA-995D-4665-9DA4-E92CA19E3308}"/>
              </a:ext>
            </a:extLst>
          </p:cNvPr>
          <p:cNvSpPr>
            <a:spLocks noGrp="1"/>
          </p:cNvSpPr>
          <p:nvPr>
            <p:ph idx="1"/>
          </p:nvPr>
        </p:nvSpPr>
        <p:spPr>
          <a:xfrm>
            <a:off x="5034267" y="1923155"/>
            <a:ext cx="5796950" cy="3718925"/>
          </a:xfrm>
        </p:spPr>
        <p:txBody>
          <a:bodyPr/>
          <a:lstStyle/>
          <a:p>
            <a:r>
              <a:rPr lang="en-US" sz="1800" noProof="1">
                <a:solidFill>
                  <a:srgbClr val="3B5D00"/>
                </a:solidFill>
                <a:latin typeface="+mn-lt"/>
              </a:rPr>
              <a:t>!$acc data copy(y) copyin(x)  </a:t>
            </a:r>
            <a:r>
              <a:rPr lang="en-US" sz="1800" noProof="1">
                <a:latin typeface="+mn-lt"/>
              </a:rPr>
              <a:t>create copies of data on the device</a:t>
            </a:r>
          </a:p>
          <a:p>
            <a:r>
              <a:rPr lang="en-US" sz="1800" noProof="1"/>
              <a:t>Calling the saxpy function will result in an error, because it will use host addresses instead of device addresses</a:t>
            </a:r>
            <a:endParaRPr lang="en-US" sz="1800" noProof="1">
              <a:solidFill>
                <a:srgbClr val="3B5D00"/>
              </a:solidFill>
            </a:endParaRPr>
          </a:p>
          <a:p>
            <a:r>
              <a:rPr lang="en-US" sz="1800" noProof="1">
                <a:solidFill>
                  <a:srgbClr val="3B5D00"/>
                </a:solidFill>
              </a:rPr>
              <a:t>!$acc </a:t>
            </a:r>
            <a:r>
              <a:rPr lang="en-US" sz="1800" noProof="1">
                <a:solidFill>
                  <a:srgbClr val="7DBC0D"/>
                </a:solidFill>
                <a:latin typeface="+mn-lt"/>
              </a:rPr>
              <a:t>host_data use_device(x,y) </a:t>
            </a:r>
            <a:r>
              <a:rPr lang="en-US" sz="1800" noProof="1">
                <a:latin typeface="+mn-lt"/>
              </a:rPr>
              <a:t>– tell the runtime to send the device addresses of x and y to the saxpy function</a:t>
            </a:r>
          </a:p>
          <a:p>
            <a:r>
              <a:rPr lang="en-US" sz="1800" noProof="1">
                <a:latin typeface="+mn-lt"/>
              </a:rPr>
              <a:t>Any other call added between the “</a:t>
            </a:r>
            <a:r>
              <a:rPr lang="en-US" sz="1800" noProof="1">
                <a:solidFill>
                  <a:srgbClr val="FF0000"/>
                </a:solidFill>
                <a:latin typeface="+mn-lt"/>
              </a:rPr>
              <a:t>!$acc host_data</a:t>
            </a:r>
            <a:r>
              <a:rPr lang="en-US" sz="1800" noProof="1">
                <a:latin typeface="+mn-lt"/>
              </a:rPr>
              <a:t>” and “</a:t>
            </a:r>
            <a:r>
              <a:rPr lang="en-US" sz="1800" noProof="1">
                <a:solidFill>
                  <a:srgbClr val="FF0000"/>
                </a:solidFill>
                <a:latin typeface="+mn-lt"/>
              </a:rPr>
              <a:t>!$acc end host_data</a:t>
            </a:r>
            <a:r>
              <a:rPr lang="en-US" sz="1800" noProof="1">
                <a:latin typeface="+mn-lt"/>
              </a:rPr>
              <a:t>” will get device addresses as well</a:t>
            </a:r>
          </a:p>
        </p:txBody>
      </p:sp>
      <p:sp>
        <p:nvSpPr>
          <p:cNvPr id="11" name="TextBox 10">
            <a:extLst>
              <a:ext uri="{FF2B5EF4-FFF2-40B4-BE49-F238E27FC236}">
                <a16:creationId xmlns:a16="http://schemas.microsoft.com/office/drawing/2014/main" id="{31EF6E28-B0E8-4BCE-9ED1-AA7736301B74}"/>
              </a:ext>
            </a:extLst>
          </p:cNvPr>
          <p:cNvSpPr txBox="1"/>
          <p:nvPr/>
        </p:nvSpPr>
        <p:spPr>
          <a:xfrm>
            <a:off x="419846" y="1778961"/>
            <a:ext cx="4579042" cy="3862596"/>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400" b="1" noProof="1">
                <a:solidFill>
                  <a:schemeClr val="bg1"/>
                </a:solidFill>
                <a:latin typeface="Consolas" panose="020B0609020204030204" pitchFamily="49" charset="0"/>
              </a:rPr>
              <a:t>program main</a:t>
            </a:r>
          </a:p>
          <a:p>
            <a:pPr eaLnBrk="0" fontAlgn="ctr" hangingPunct="0">
              <a:spcBef>
                <a:spcPct val="10000"/>
              </a:spcBef>
              <a:buSzPct val="180000"/>
            </a:pPr>
            <a:r>
              <a:rPr lang="en-US" sz="1400" b="1" noProof="1">
                <a:solidFill>
                  <a:schemeClr val="bg1"/>
                </a:solidFill>
                <a:latin typeface="Consolas" panose="020B0609020204030204" pitchFamily="49" charset="0"/>
              </a:rPr>
              <a:t>  use saxpy_c_mod</a:t>
            </a:r>
          </a:p>
          <a:p>
            <a:pPr eaLnBrk="0" fontAlgn="ctr" hangingPunct="0">
              <a:spcBef>
                <a:spcPct val="10000"/>
              </a:spcBef>
              <a:buSzPct val="180000"/>
            </a:pPr>
            <a:r>
              <a:rPr lang="en-US" sz="1400" b="1" noProof="1">
                <a:solidFill>
                  <a:schemeClr val="bg1"/>
                </a:solidFill>
                <a:latin typeface="Consolas" panose="020B0609020204030204" pitchFamily="49" charset="0"/>
              </a:rPr>
              <a:t>  integer, parameter :: N = 2**20</a:t>
            </a:r>
          </a:p>
          <a:p>
            <a:pPr eaLnBrk="0" fontAlgn="ctr" hangingPunct="0">
              <a:spcBef>
                <a:spcPct val="10000"/>
              </a:spcBef>
              <a:buSzPct val="180000"/>
            </a:pPr>
            <a:r>
              <a:rPr lang="en-US" sz="1400" b="1" noProof="1">
                <a:solidFill>
                  <a:schemeClr val="bg1"/>
                </a:solidFill>
                <a:latin typeface="Consolas" panose="020B0609020204030204" pitchFamily="49" charset="0"/>
              </a:rPr>
              <a:t>  real, dimension(N) :: X, Y</a:t>
            </a:r>
          </a:p>
          <a:p>
            <a:pPr eaLnBrk="0" fontAlgn="ctr" hangingPunct="0">
              <a:spcBef>
                <a:spcPct val="10000"/>
              </a:spcBef>
              <a:buSzPct val="180000"/>
            </a:pPr>
            <a:r>
              <a:rPr lang="en-US" sz="1400" b="1" noProof="1">
                <a:solidFill>
                  <a:schemeClr val="bg1"/>
                </a:solidFill>
                <a:latin typeface="Consolas" panose="020B0609020204030204" pitchFamily="49" charset="0"/>
              </a:rPr>
              <a:t>  real               :: A = 2.0</a:t>
            </a:r>
          </a:p>
          <a:p>
            <a:pPr eaLnBrk="0" fontAlgn="ctr" hangingPunct="0">
              <a:spcBef>
                <a:spcPct val="10000"/>
              </a:spcBef>
              <a:buSzPct val="180000"/>
            </a:pPr>
            <a:r>
              <a:rPr lang="en-US" sz="1400" b="1" noProof="1">
                <a:solidFill>
                  <a:schemeClr val="bg1"/>
                </a:solidFill>
                <a:latin typeface="Consolas" panose="020B0609020204030204" pitchFamily="49" charset="0"/>
              </a:rPr>
              <a:t>  x = 1.0</a:t>
            </a:r>
          </a:p>
          <a:p>
            <a:pPr eaLnBrk="0" fontAlgn="ctr" hangingPunct="0">
              <a:spcBef>
                <a:spcPct val="10000"/>
              </a:spcBef>
              <a:buSzPct val="180000"/>
            </a:pPr>
            <a:r>
              <a:rPr lang="en-US" sz="1400" b="1" noProof="1">
                <a:solidFill>
                  <a:schemeClr val="bg1"/>
                </a:solidFill>
                <a:latin typeface="Consolas" panose="020B0609020204030204" pitchFamily="49" charset="0"/>
              </a:rPr>
              <a:t>  y = 0.0</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r>
              <a:rPr lang="en-US" sz="1400" b="1" noProof="1">
                <a:solidFill>
                  <a:srgbClr val="7DBC0D"/>
                </a:solidFill>
                <a:latin typeface="Consolas" panose="020B0609020204030204" pitchFamily="49" charset="0"/>
              </a:rPr>
              <a:t>  </a:t>
            </a:r>
            <a:r>
              <a:rPr lang="en-US" sz="1400" b="1" noProof="1">
                <a:solidFill>
                  <a:srgbClr val="3B5D00"/>
                </a:solidFill>
                <a:latin typeface="Consolas" panose="020B0609020204030204" pitchFamily="49" charset="0"/>
              </a:rPr>
              <a:t>!$acc data copy(y) copyin(x)</a:t>
            </a:r>
          </a:p>
          <a:p>
            <a:pPr eaLnBrk="0" fontAlgn="ctr" hangingPunct="0">
              <a:spcBef>
                <a:spcPct val="10000"/>
              </a:spcBef>
              <a:buSzPct val="180000"/>
            </a:pPr>
            <a:r>
              <a:rPr lang="en-US" sz="1400" b="1" noProof="1">
                <a:solidFill>
                  <a:schemeClr val="bg1"/>
                </a:solidFill>
                <a:latin typeface="Consolas" panose="020B0609020204030204" pitchFamily="49" charset="0"/>
              </a:rPr>
              <a:t>  ...</a:t>
            </a:r>
          </a:p>
          <a:p>
            <a:pPr eaLnBrk="0" fontAlgn="ctr" hangingPunct="0">
              <a:spcBef>
                <a:spcPct val="10000"/>
              </a:spcBef>
              <a:buSzPct val="180000"/>
            </a:pPr>
            <a:r>
              <a:rPr lang="en-US" sz="1400" b="1" noProof="1">
                <a:solidFill>
                  <a:schemeClr val="accent2">
                    <a:lumMod val="60000"/>
                    <a:lumOff val="40000"/>
                  </a:schemeClr>
                </a:solidFill>
                <a:latin typeface="Consolas" panose="020B0609020204030204" pitchFamily="49" charset="0"/>
              </a:rPr>
              <a:t>  </a:t>
            </a:r>
            <a:r>
              <a:rPr lang="en-US" sz="1400" b="1" noProof="1">
                <a:solidFill>
                  <a:srgbClr val="3B5D00"/>
                </a:solidFill>
                <a:latin typeface="Consolas" panose="020B0609020204030204" pitchFamily="49" charset="0"/>
              </a:rPr>
              <a:t>!$acc </a:t>
            </a:r>
            <a:r>
              <a:rPr lang="en-US" sz="1400" b="1" noProof="1">
                <a:solidFill>
                  <a:srgbClr val="7DBC0D"/>
                </a:solidFill>
                <a:latin typeface="Consolas" panose="020B0609020204030204" pitchFamily="49" charset="0"/>
              </a:rPr>
              <a:t>host_data use_device(x,y)</a:t>
            </a:r>
          </a:p>
          <a:p>
            <a:pPr eaLnBrk="0" fontAlgn="ctr" hangingPunct="0">
              <a:spcBef>
                <a:spcPct val="10000"/>
              </a:spcBef>
              <a:buSzPct val="180000"/>
            </a:pPr>
            <a:r>
              <a:rPr lang="en-US" sz="1400" b="1" noProof="1">
                <a:solidFill>
                  <a:schemeClr val="bg1"/>
                </a:solidFill>
                <a:latin typeface="Consolas" panose="020B0609020204030204" pitchFamily="49" charset="0"/>
              </a:rPr>
              <a:t>  call saxpy(n, a, x, y)</a:t>
            </a:r>
          </a:p>
          <a:p>
            <a:pPr eaLnBrk="0" fontAlgn="ctr" hangingPunct="0">
              <a:spcBef>
                <a:spcPct val="10000"/>
              </a:spcBef>
              <a:buSzPct val="180000"/>
            </a:pPr>
            <a:r>
              <a:rPr lang="en-US" sz="1400" b="1" noProof="1">
                <a:solidFill>
                  <a:srgbClr val="FFFFFF"/>
                </a:solidFill>
                <a:latin typeface="Consolas" panose="020B0609020204030204" pitchFamily="49" charset="0"/>
              </a:rPr>
              <a:t>  </a:t>
            </a:r>
            <a:r>
              <a:rPr lang="en-US" sz="1400" b="1" noProof="1">
                <a:solidFill>
                  <a:srgbClr val="3B5D00"/>
                </a:solidFill>
                <a:latin typeface="Consolas" panose="020B0609020204030204" pitchFamily="49" charset="0"/>
              </a:rPr>
              <a:t>!$acc end</a:t>
            </a:r>
            <a:r>
              <a:rPr lang="en-US" sz="1400" b="1" noProof="1">
                <a:solidFill>
                  <a:srgbClr val="7DBC0D"/>
                </a:solidFill>
                <a:latin typeface="Consolas" panose="020B0609020204030204" pitchFamily="49" charset="0"/>
              </a:rPr>
              <a:t> host_data</a:t>
            </a:r>
          </a:p>
          <a:p>
            <a:pPr eaLnBrk="0" fontAlgn="ctr" hangingPunct="0">
              <a:spcBef>
                <a:spcPct val="10000"/>
              </a:spcBef>
              <a:buSzPct val="180000"/>
            </a:pPr>
            <a:r>
              <a:rPr lang="en-US" sz="1400" b="1" noProof="1">
                <a:solidFill>
                  <a:schemeClr val="accent1">
                    <a:lumMod val="50000"/>
                    <a:lumOff val="50000"/>
                  </a:schemeClr>
                </a:solidFill>
                <a:latin typeface="Consolas" panose="020B0609020204030204" pitchFamily="49" charset="0"/>
              </a:rPr>
              <a:t>  </a:t>
            </a:r>
            <a:r>
              <a:rPr lang="en-US" sz="1400" b="1" noProof="1">
                <a:solidFill>
                  <a:srgbClr val="3B5D00"/>
                </a:solidFill>
                <a:latin typeface="Consolas" panose="020B0609020204030204" pitchFamily="49" charset="0"/>
              </a:rPr>
              <a:t>!$acc end data</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r>
              <a:rPr lang="en-US" sz="1400" b="1" noProof="1">
                <a:solidFill>
                  <a:schemeClr val="bg1"/>
                </a:solidFill>
                <a:latin typeface="Consolas" panose="020B0609020204030204" pitchFamily="49" charset="0"/>
              </a:rPr>
              <a:t>end program</a:t>
            </a:r>
          </a:p>
        </p:txBody>
      </p:sp>
    </p:spTree>
    <p:extLst>
      <p:ext uri="{BB962C8B-B14F-4D97-AF65-F5344CB8AC3E}">
        <p14:creationId xmlns:p14="http://schemas.microsoft.com/office/powerpoint/2010/main" val="3353714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8" end="8"/>
                                            </p:txEl>
                                          </p:spTgt>
                                        </p:tgtEl>
                                        <p:attrNameLst>
                                          <p:attrName>style.visibility</p:attrName>
                                        </p:attrNameLst>
                                      </p:cBhvr>
                                      <p:to>
                                        <p:strVal val="visible"/>
                                      </p:to>
                                    </p:set>
                                    <p:animEffect transition="in" filter="fade">
                                      <p:cBhvr>
                                        <p:cTn id="7" dur="500"/>
                                        <p:tgtEl>
                                          <p:spTgt spid="11">
                                            <p:txEl>
                                              <p:pRg st="8" end="8"/>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1">
                                            <p:txEl>
                                              <p:pRg st="9" end="9"/>
                                            </p:txEl>
                                          </p:spTgt>
                                        </p:tgtEl>
                                        <p:attrNameLst>
                                          <p:attrName>style.visibility</p:attrName>
                                        </p:attrNameLst>
                                      </p:cBhvr>
                                      <p:to>
                                        <p:strVal val="visible"/>
                                      </p:to>
                                    </p:set>
                                    <p:animEffect transition="in" filter="fade">
                                      <p:cBhvr>
                                        <p:cTn id="10" dur="500"/>
                                        <p:tgtEl>
                                          <p:spTgt spid="11">
                                            <p:txEl>
                                              <p:pRg st="9" end="9"/>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xEl>
                                              <p:pRg st="13" end="13"/>
                                            </p:txEl>
                                          </p:spTgt>
                                        </p:tgtEl>
                                        <p:attrNameLst>
                                          <p:attrName>style.visibility</p:attrName>
                                        </p:attrNameLst>
                                      </p:cBhvr>
                                      <p:to>
                                        <p:strVal val="visible"/>
                                      </p:to>
                                    </p:set>
                                    <p:animEffect transition="in" filter="fade">
                                      <p:cBhvr>
                                        <p:cTn id="13" dur="500"/>
                                        <p:tgtEl>
                                          <p:spTgt spid="11">
                                            <p:txEl>
                                              <p:pRg st="13" end="13"/>
                                            </p:txEl>
                                          </p:spTgt>
                                        </p:tgtEl>
                                      </p:cBhvr>
                                    </p:animEffect>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fade">
                                      <p:cBhvr>
                                        <p:cTn id="17" dur="500"/>
                                        <p:tgtEl>
                                          <p:spTgt spid="9">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xEl>
                                              <p:pRg st="11" end="11"/>
                                            </p:txEl>
                                          </p:spTgt>
                                        </p:tgtEl>
                                        <p:attrNameLst>
                                          <p:attrName>style.visibility</p:attrName>
                                        </p:attrNameLst>
                                      </p:cBhvr>
                                      <p:to>
                                        <p:strVal val="visible"/>
                                      </p:to>
                                    </p:set>
                                    <p:animEffect transition="in" filter="fade">
                                      <p:cBhvr>
                                        <p:cTn id="22" dur="500"/>
                                        <p:tgtEl>
                                          <p:spTgt spid="11">
                                            <p:txEl>
                                              <p:pRg st="11" end="1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xEl>
                                              <p:pRg st="10" end="10"/>
                                            </p:txEl>
                                          </p:spTgt>
                                        </p:tgtEl>
                                        <p:attrNameLst>
                                          <p:attrName>style.visibility</p:attrName>
                                        </p:attrNameLst>
                                      </p:cBhvr>
                                      <p:to>
                                        <p:strVal val="visible"/>
                                      </p:to>
                                    </p:set>
                                    <p:animEffect transition="in" filter="fade">
                                      <p:cBhvr>
                                        <p:cTn id="27" dur="500"/>
                                        <p:tgtEl>
                                          <p:spTgt spid="11">
                                            <p:txEl>
                                              <p:pRg st="10" end="10"/>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1">
                                            <p:txEl>
                                              <p:pRg st="12" end="12"/>
                                            </p:txEl>
                                          </p:spTgt>
                                        </p:tgtEl>
                                        <p:attrNameLst>
                                          <p:attrName>style.visibility</p:attrName>
                                        </p:attrNameLst>
                                      </p:cBhvr>
                                      <p:to>
                                        <p:strVal val="visible"/>
                                      </p:to>
                                    </p:set>
                                    <p:animEffect transition="in" filter="fade">
                                      <p:cBhvr>
                                        <p:cTn id="30" dur="500"/>
                                        <p:tgtEl>
                                          <p:spTgt spid="11">
                                            <p:txEl>
                                              <p:pRg st="12" end="12"/>
                                            </p:txEl>
                                          </p:spTgt>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9">
                                            <p:txEl>
                                              <p:pRg st="2" end="2"/>
                                            </p:txEl>
                                          </p:spTgt>
                                        </p:tgtEl>
                                        <p:attrNameLst>
                                          <p:attrName>style.visibility</p:attrName>
                                        </p:attrNameLst>
                                      </p:cBhvr>
                                      <p:to>
                                        <p:strVal val="visible"/>
                                      </p:to>
                                    </p:set>
                                    <p:animEffect transition="in" filter="fade">
                                      <p:cBhvr>
                                        <p:cTn id="34" dur="500"/>
                                        <p:tgtEl>
                                          <p:spTgt spid="9">
                                            <p:txEl>
                                              <p:pRg st="2" end="2"/>
                                            </p:txEl>
                                          </p:spTgt>
                                        </p:tgtEl>
                                      </p:cBhvr>
                                    </p:animEffect>
                                  </p:childTnLst>
                                </p:cTn>
                              </p:par>
                            </p:childTnLst>
                          </p:cTn>
                        </p:par>
                        <p:par>
                          <p:cTn id="35" fill="hold">
                            <p:stCondLst>
                              <p:cond delay="1000"/>
                            </p:stCondLst>
                            <p:childTnLst>
                              <p:par>
                                <p:cTn id="36" presetID="10" presetClass="entr" presetSubtype="0" fill="hold" nodeType="afterEffect">
                                  <p:stCondLst>
                                    <p:cond delay="0"/>
                                  </p:stCondLst>
                                  <p:childTnLst>
                                    <p:set>
                                      <p:cBhvr>
                                        <p:cTn id="37" dur="1" fill="hold">
                                          <p:stCondLst>
                                            <p:cond delay="0"/>
                                          </p:stCondLst>
                                        </p:cTn>
                                        <p:tgtEl>
                                          <p:spTgt spid="9">
                                            <p:txEl>
                                              <p:pRg st="1" end="1"/>
                                            </p:txEl>
                                          </p:spTgt>
                                        </p:tgtEl>
                                        <p:attrNameLst>
                                          <p:attrName>style.visibility</p:attrName>
                                        </p:attrNameLst>
                                      </p:cBhvr>
                                      <p:to>
                                        <p:strVal val="visible"/>
                                      </p:to>
                                    </p:set>
                                    <p:animEffect transition="in" filter="fade">
                                      <p:cBhvr>
                                        <p:cTn id="38" dur="500"/>
                                        <p:tgtEl>
                                          <p:spTgt spid="9">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9">
                                            <p:txEl>
                                              <p:pRg st="3" end="3"/>
                                            </p:txEl>
                                          </p:spTgt>
                                        </p:tgtEl>
                                        <p:attrNameLst>
                                          <p:attrName>style.visibility</p:attrName>
                                        </p:attrNameLst>
                                      </p:cBhvr>
                                      <p:to>
                                        <p:strVal val="visible"/>
                                      </p:to>
                                    </p:set>
                                    <p:animEffect transition="in" filter="fade">
                                      <p:cBhvr>
                                        <p:cTn id="43"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060705" y="362461"/>
            <a:ext cx="8851390" cy="734469"/>
          </a:xfrm>
        </p:spPr>
        <p:txBody>
          <a:bodyPr>
            <a:normAutofit/>
          </a:bodyPr>
          <a:lstStyle/>
          <a:p>
            <a:pPr algn="ctr" eaLnBrk="1" hangingPunct="1"/>
            <a:r>
              <a:rPr lang="en-US" dirty="0"/>
              <a:t>CUBLAS Library &amp; OpenACC</a:t>
            </a:r>
          </a:p>
        </p:txBody>
      </p:sp>
      <p:sp>
        <p:nvSpPr>
          <p:cNvPr id="30728" name="TextBox 5"/>
          <p:cNvSpPr txBox="1">
            <a:spLocks noChangeArrowheads="1"/>
          </p:cNvSpPr>
          <p:nvPr/>
        </p:nvSpPr>
        <p:spPr bwMode="auto">
          <a:xfrm>
            <a:off x="6095941" y="1553285"/>
            <a:ext cx="4206240" cy="384717"/>
          </a:xfrm>
          <a:prstGeom prst="rect">
            <a:avLst/>
          </a:prstGeom>
          <a:noFill/>
          <a:ln w="9525">
            <a:noFill/>
            <a:miter lim="800000"/>
            <a:headEnd/>
            <a:tailEnd/>
          </a:ln>
        </p:spPr>
        <p:txBody>
          <a:bodyPr wrap="square" lIns="76197" tIns="38098" rIns="76197" bIns="38098">
            <a:spAutoFit/>
          </a:bodyPr>
          <a:lstStyle/>
          <a:p>
            <a:r>
              <a:rPr lang="en-US" sz="2000" b="1" dirty="0">
                <a:solidFill>
                  <a:schemeClr val="bg1"/>
                </a:solidFill>
              </a:rPr>
              <a:t>OpenACC Main Calling CUBLAS</a:t>
            </a:r>
          </a:p>
        </p:txBody>
      </p:sp>
      <p:sp>
        <p:nvSpPr>
          <p:cNvPr id="3" name="TextBox 2"/>
          <p:cNvSpPr txBox="1"/>
          <p:nvPr/>
        </p:nvSpPr>
        <p:spPr>
          <a:xfrm>
            <a:off x="757974" y="1938002"/>
            <a:ext cx="4206240" cy="3139321"/>
          </a:xfrm>
          <a:prstGeom prst="rect">
            <a:avLst/>
          </a:prstGeom>
          <a:noFill/>
        </p:spPr>
        <p:txBody>
          <a:bodyPr wrap="square" rtlCol="0">
            <a:spAutoFit/>
          </a:bodyPr>
          <a:lstStyle/>
          <a:p>
            <a:r>
              <a:rPr lang="en-US" dirty="0">
                <a:solidFill>
                  <a:schemeClr val="bg1"/>
                </a:solidFill>
              </a:rPr>
              <a:t>We can also use this strategy to interface with existing GPU-optimized libraries (from C/C++ or Fortran).</a:t>
            </a:r>
          </a:p>
          <a:p>
            <a:endParaRPr lang="en-US" dirty="0">
              <a:solidFill>
                <a:schemeClr val="bg1"/>
              </a:solidFill>
            </a:endParaRPr>
          </a:p>
          <a:p>
            <a:r>
              <a:rPr lang="en-US" dirty="0">
                <a:solidFill>
                  <a:schemeClr val="bg1"/>
                </a:solidFill>
              </a:rPr>
              <a:t>This includes…</a:t>
            </a:r>
          </a:p>
          <a:p>
            <a:pPr marL="285750" indent="-285750">
              <a:buFont typeface="Arial" charset="0"/>
              <a:buChar char="•"/>
            </a:pPr>
            <a:r>
              <a:rPr lang="en-US" dirty="0">
                <a:solidFill>
                  <a:schemeClr val="bg1"/>
                </a:solidFill>
              </a:rPr>
              <a:t>CUBLAS</a:t>
            </a:r>
          </a:p>
          <a:p>
            <a:pPr marL="285750" indent="-285750">
              <a:buFont typeface="Arial" charset="0"/>
              <a:buChar char="•"/>
            </a:pPr>
            <a:r>
              <a:rPr lang="en-US" dirty="0" err="1">
                <a:solidFill>
                  <a:schemeClr val="bg1"/>
                </a:solidFill>
              </a:rPr>
              <a:t>Libsci_acc</a:t>
            </a:r>
            <a:endParaRPr lang="en-US" dirty="0">
              <a:solidFill>
                <a:schemeClr val="bg1"/>
              </a:solidFill>
            </a:endParaRPr>
          </a:p>
          <a:p>
            <a:pPr marL="285750" indent="-285750">
              <a:buFont typeface="Arial" charset="0"/>
              <a:buChar char="•"/>
            </a:pPr>
            <a:r>
              <a:rPr lang="en-US" dirty="0">
                <a:solidFill>
                  <a:schemeClr val="bg1"/>
                </a:solidFill>
              </a:rPr>
              <a:t>CUFFT</a:t>
            </a:r>
          </a:p>
          <a:p>
            <a:pPr marL="285750" indent="-285750">
              <a:buFont typeface="Arial" charset="0"/>
              <a:buChar char="•"/>
            </a:pPr>
            <a:r>
              <a:rPr lang="en-US" dirty="0">
                <a:solidFill>
                  <a:schemeClr val="bg1"/>
                </a:solidFill>
              </a:rPr>
              <a:t>MAGMA</a:t>
            </a:r>
          </a:p>
          <a:p>
            <a:pPr marL="285750" indent="-285750">
              <a:buFont typeface="Arial" charset="0"/>
              <a:buChar char="•"/>
            </a:pPr>
            <a:r>
              <a:rPr lang="en-US" dirty="0">
                <a:solidFill>
                  <a:schemeClr val="bg1"/>
                </a:solidFill>
              </a:rPr>
              <a:t>CULA</a:t>
            </a:r>
          </a:p>
          <a:p>
            <a:pPr marL="285750" indent="-285750">
              <a:buFont typeface="Arial" charset="0"/>
              <a:buChar char="•"/>
            </a:pPr>
            <a:r>
              <a:rPr lang="en-US" dirty="0">
                <a:solidFill>
                  <a:schemeClr val="bg1"/>
                </a:solidFill>
              </a:rPr>
              <a:t>Thrust (more on this later!)</a:t>
            </a:r>
          </a:p>
        </p:txBody>
      </p:sp>
      <p:sp>
        <p:nvSpPr>
          <p:cNvPr id="6" name="TextBox 5">
            <a:extLst>
              <a:ext uri="{FF2B5EF4-FFF2-40B4-BE49-F238E27FC236}">
                <a16:creationId xmlns:a16="http://schemas.microsoft.com/office/drawing/2014/main" id="{87AC0EB5-AC84-4B44-AE3D-D9DA7D8026D6}"/>
              </a:ext>
            </a:extLst>
          </p:cNvPr>
          <p:cNvSpPr txBox="1"/>
          <p:nvPr/>
        </p:nvSpPr>
        <p:spPr>
          <a:xfrm>
            <a:off x="5486400" y="1938002"/>
            <a:ext cx="5216576" cy="3936462"/>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600" b="1" noProof="1">
                <a:solidFill>
                  <a:schemeClr val="bg1"/>
                </a:solidFill>
                <a:latin typeface="Consolas" panose="020B0609020204030204" pitchFamily="49" charset="0"/>
              </a:rPr>
              <a:t>int N = 1&lt;&lt;20;</a:t>
            </a:r>
          </a:p>
          <a:p>
            <a:pPr eaLnBrk="0" fontAlgn="ctr" hangingPunct="0">
              <a:spcBef>
                <a:spcPct val="10000"/>
              </a:spcBef>
              <a:buSzPct val="180000"/>
            </a:pPr>
            <a:r>
              <a:rPr lang="en-US" sz="1600" b="1" noProof="1">
                <a:solidFill>
                  <a:schemeClr val="bg1"/>
                </a:solidFill>
                <a:latin typeface="Consolas" panose="020B0609020204030204" pitchFamily="49" charset="0"/>
              </a:rPr>
              <a:t>float *x, *y</a:t>
            </a:r>
          </a:p>
          <a:p>
            <a:pPr eaLnBrk="0" fontAlgn="ctr" hangingPunct="0">
              <a:spcBef>
                <a:spcPct val="10000"/>
              </a:spcBef>
              <a:buSzPct val="180000"/>
            </a:pPr>
            <a:r>
              <a:rPr lang="en-US" sz="1600" b="1" noProof="1">
                <a:solidFill>
                  <a:schemeClr val="bg1"/>
                </a:solidFill>
                <a:latin typeface="Consolas" panose="020B0609020204030204" pitchFamily="49" charset="0"/>
              </a:rPr>
              <a:t>// Allocate &amp; Initialize X &amp; Y</a:t>
            </a:r>
          </a:p>
          <a:p>
            <a:pPr eaLnBrk="0" fontAlgn="ctr" hangingPunct="0">
              <a:spcBef>
                <a:spcPct val="10000"/>
              </a:spcBef>
              <a:buSzPct val="180000"/>
            </a:pPr>
            <a:r>
              <a:rPr lang="en-US" sz="1600" b="1" noProof="1">
                <a:solidFill>
                  <a:schemeClr val="bg1"/>
                </a:solidFill>
                <a:latin typeface="Consolas" panose="020B0609020204030204" pitchFamily="49" charset="0"/>
              </a:rPr>
              <a:t>...</a:t>
            </a:r>
          </a:p>
          <a:p>
            <a:pPr eaLnBrk="0" fontAlgn="ctr" hangingPunct="0">
              <a:spcBef>
                <a:spcPct val="10000"/>
              </a:spcBef>
              <a:buSzPct val="180000"/>
              <a:defRPr/>
            </a:pPr>
            <a:r>
              <a:rPr lang="en-US" sz="1600" b="1" noProof="1">
                <a:solidFill>
                  <a:srgbClr val="FF0000"/>
                </a:solidFill>
                <a:latin typeface="Consolas" panose="020B0609020204030204" pitchFamily="49" charset="0"/>
              </a:rPr>
              <a:t>cublasInit();</a:t>
            </a:r>
          </a:p>
          <a:p>
            <a:pPr eaLnBrk="0" fontAlgn="ctr" hangingPunct="0">
              <a:spcBef>
                <a:spcPct val="10000"/>
              </a:spcBef>
              <a:buSzPct val="180000"/>
            </a:pPr>
            <a:r>
              <a:rPr lang="en-US" sz="1600" b="1" noProof="1">
                <a:solidFill>
                  <a:srgbClr val="3B5D00"/>
                </a:solidFill>
                <a:latin typeface="Consolas" panose="020B0609020204030204" pitchFamily="49" charset="0"/>
              </a:rPr>
              <a:t>#pragma acc data copyin(x[0:N]) copy(y[0:N])</a:t>
            </a:r>
          </a:p>
          <a:p>
            <a:pPr eaLnBrk="0" fontAlgn="ctr" hangingPunct="0">
              <a:spcBef>
                <a:spcPct val="10000"/>
              </a:spcBef>
              <a:buSzPct val="180000"/>
            </a:pPr>
            <a:r>
              <a:rPr lang="en-US" sz="1600" b="1" noProof="1">
                <a:solidFill>
                  <a:schemeClr val="bg1"/>
                </a:solidFill>
                <a:latin typeface="Consolas" panose="020B0609020204030204" pitchFamily="49" charset="0"/>
              </a:rPr>
              <a:t>{</a:t>
            </a:r>
          </a:p>
          <a:p>
            <a:pPr eaLnBrk="0" fontAlgn="ctr" hangingPunct="0">
              <a:spcBef>
                <a:spcPct val="10000"/>
              </a:spcBef>
              <a:buSzPct val="180000"/>
            </a:pPr>
            <a:r>
              <a:rPr lang="en-US" sz="1600" b="1" noProof="1">
                <a:solidFill>
                  <a:srgbClr val="3B5D00"/>
                </a:solidFill>
                <a:latin typeface="Consolas" panose="020B0609020204030204" pitchFamily="49" charset="0"/>
              </a:rPr>
              <a:t>  #pragma acc host_data use_device(x,y)</a:t>
            </a:r>
          </a:p>
          <a:p>
            <a:pPr eaLnBrk="0" fontAlgn="ctr" hangingPunct="0">
              <a:spcBef>
                <a:spcPct val="10000"/>
              </a:spcBef>
              <a:buSzPct val="180000"/>
            </a:pPr>
            <a:r>
              <a:rPr lang="en-US" sz="1600" b="1" noProof="1">
                <a:solidFill>
                  <a:schemeClr val="bg1"/>
                </a:solidFill>
                <a:latin typeface="Consolas" panose="020B0609020204030204" pitchFamily="49" charset="0"/>
              </a:rPr>
              <a:t>  {</a:t>
            </a:r>
          </a:p>
          <a:p>
            <a:pPr eaLnBrk="0" fontAlgn="ctr" hangingPunct="0">
              <a:spcBef>
                <a:spcPct val="10000"/>
              </a:spcBef>
              <a:buSzPct val="180000"/>
            </a:pPr>
            <a:r>
              <a:rPr lang="en-US" sz="1600" b="1" noProof="1">
                <a:solidFill>
                  <a:schemeClr val="bg1"/>
                </a:solidFill>
                <a:latin typeface="Consolas" panose="020B0609020204030204" pitchFamily="49" charset="0"/>
              </a:rPr>
              <a:t>    // Perform SAXPY on 1M elements</a:t>
            </a:r>
          </a:p>
          <a:p>
            <a:pPr eaLnBrk="0" hangingPunct="0">
              <a:buSzPct val="180000"/>
            </a:pPr>
            <a:r>
              <a:rPr lang="en-US" sz="1600" b="1" noProof="1">
                <a:solidFill>
                  <a:srgbClr val="FF0000"/>
                </a:solidFill>
                <a:latin typeface="Consolas" panose="020B0609020204030204" pitchFamily="49" charset="0"/>
              </a:rPr>
              <a:t>    cublasSaxpy(N, 2.0, x, 1, y, 1);</a:t>
            </a:r>
          </a:p>
          <a:p>
            <a:pPr eaLnBrk="0" fontAlgn="ctr" hangingPunct="0">
              <a:spcBef>
                <a:spcPct val="10000"/>
              </a:spcBef>
              <a:buSzPct val="180000"/>
            </a:pPr>
            <a:r>
              <a:rPr lang="en-US" sz="1600" b="1" noProof="1">
                <a:solidFill>
                  <a:schemeClr val="bg1"/>
                </a:solidFill>
                <a:latin typeface="Consolas" panose="020B0609020204030204" pitchFamily="49" charset="0"/>
              </a:rPr>
              <a:t>  }</a:t>
            </a:r>
          </a:p>
          <a:p>
            <a:pPr eaLnBrk="0" fontAlgn="ctr" hangingPunct="0">
              <a:spcBef>
                <a:spcPct val="10000"/>
              </a:spcBef>
              <a:buSzPct val="180000"/>
            </a:pPr>
            <a:r>
              <a:rPr lang="en-US" sz="1600" b="1" noProof="1">
                <a:solidFill>
                  <a:schemeClr val="bg1"/>
                </a:solidFill>
                <a:latin typeface="Consolas" panose="020B0609020204030204" pitchFamily="49" charset="0"/>
              </a:rPr>
              <a:t>}</a:t>
            </a:r>
          </a:p>
          <a:p>
            <a:pPr eaLnBrk="0" fontAlgn="ctr" hangingPunct="0">
              <a:spcBef>
                <a:spcPct val="10000"/>
              </a:spcBef>
              <a:buSzPct val="180000"/>
            </a:pPr>
            <a:r>
              <a:rPr lang="en-US" sz="1600" b="1" noProof="1">
                <a:solidFill>
                  <a:srgbClr val="FF0000"/>
                </a:solidFill>
                <a:latin typeface="Consolas" panose="020B0609020204030204" pitchFamily="49" charset="0"/>
              </a:rPr>
              <a:t>cublasShutdown();</a:t>
            </a:r>
          </a:p>
        </p:txBody>
      </p:sp>
    </p:spTree>
    <p:extLst>
      <p:ext uri="{BB962C8B-B14F-4D97-AF65-F5344CB8AC3E}">
        <p14:creationId xmlns:p14="http://schemas.microsoft.com/office/powerpoint/2010/main" val="25374862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060705" y="362461"/>
            <a:ext cx="8851390" cy="734469"/>
          </a:xfrm>
        </p:spPr>
        <p:txBody>
          <a:bodyPr>
            <a:normAutofit/>
          </a:bodyPr>
          <a:lstStyle/>
          <a:p>
            <a:pPr algn="ctr" eaLnBrk="1" hangingPunct="1"/>
            <a:r>
              <a:rPr lang="en-US" dirty="0"/>
              <a:t>CUBLAS Library &amp; OpenACC</a:t>
            </a:r>
          </a:p>
        </p:txBody>
      </p:sp>
      <p:sp>
        <p:nvSpPr>
          <p:cNvPr id="30728" name="TextBox 5"/>
          <p:cNvSpPr txBox="1">
            <a:spLocks noChangeArrowheads="1"/>
          </p:cNvSpPr>
          <p:nvPr/>
        </p:nvSpPr>
        <p:spPr bwMode="auto">
          <a:xfrm>
            <a:off x="5991568" y="1456335"/>
            <a:ext cx="4206240" cy="384717"/>
          </a:xfrm>
          <a:prstGeom prst="rect">
            <a:avLst/>
          </a:prstGeom>
          <a:noFill/>
          <a:ln w="9525">
            <a:noFill/>
            <a:miter lim="800000"/>
            <a:headEnd/>
            <a:tailEnd/>
          </a:ln>
        </p:spPr>
        <p:txBody>
          <a:bodyPr wrap="square" lIns="76197" tIns="38098" rIns="76197" bIns="38098">
            <a:spAutoFit/>
          </a:bodyPr>
          <a:lstStyle/>
          <a:p>
            <a:r>
              <a:rPr lang="en-US" sz="2000" b="1" dirty="0">
                <a:solidFill>
                  <a:schemeClr val="bg1"/>
                </a:solidFill>
              </a:rPr>
              <a:t>OpenACC Main Calling CUBLAS</a:t>
            </a:r>
          </a:p>
        </p:txBody>
      </p:sp>
      <p:sp>
        <p:nvSpPr>
          <p:cNvPr id="3" name="TextBox 2"/>
          <p:cNvSpPr txBox="1"/>
          <p:nvPr/>
        </p:nvSpPr>
        <p:spPr>
          <a:xfrm>
            <a:off x="757974" y="1938002"/>
            <a:ext cx="4206240" cy="3139321"/>
          </a:xfrm>
          <a:prstGeom prst="rect">
            <a:avLst/>
          </a:prstGeom>
          <a:noFill/>
        </p:spPr>
        <p:txBody>
          <a:bodyPr wrap="square" rtlCol="0">
            <a:spAutoFit/>
          </a:bodyPr>
          <a:lstStyle/>
          <a:p>
            <a:r>
              <a:rPr lang="en-US" dirty="0">
                <a:solidFill>
                  <a:schemeClr val="bg1"/>
                </a:solidFill>
              </a:rPr>
              <a:t>OpenACC can interface with existing GPU-optimized libraries (from C/C++ or Fortran).</a:t>
            </a:r>
          </a:p>
          <a:p>
            <a:endParaRPr lang="en-US" dirty="0">
              <a:solidFill>
                <a:schemeClr val="bg1"/>
              </a:solidFill>
            </a:endParaRPr>
          </a:p>
          <a:p>
            <a:r>
              <a:rPr lang="en-US" dirty="0">
                <a:solidFill>
                  <a:schemeClr val="bg1"/>
                </a:solidFill>
              </a:rPr>
              <a:t>This includes…</a:t>
            </a:r>
          </a:p>
          <a:p>
            <a:pPr marL="285750" indent="-285750">
              <a:buFont typeface="Arial" charset="0"/>
              <a:buChar char="•"/>
            </a:pPr>
            <a:r>
              <a:rPr lang="en-US" dirty="0">
                <a:solidFill>
                  <a:schemeClr val="bg1"/>
                </a:solidFill>
              </a:rPr>
              <a:t>CUBLAS</a:t>
            </a:r>
          </a:p>
          <a:p>
            <a:pPr marL="285750" indent="-285750">
              <a:buFont typeface="Arial" charset="0"/>
              <a:buChar char="•"/>
            </a:pPr>
            <a:r>
              <a:rPr lang="en-US" dirty="0" err="1">
                <a:solidFill>
                  <a:schemeClr val="bg1"/>
                </a:solidFill>
              </a:rPr>
              <a:t>Libsci_acc</a:t>
            </a:r>
            <a:endParaRPr lang="en-US" dirty="0">
              <a:solidFill>
                <a:schemeClr val="bg1"/>
              </a:solidFill>
            </a:endParaRPr>
          </a:p>
          <a:p>
            <a:pPr marL="285750" indent="-285750">
              <a:buFont typeface="Arial" charset="0"/>
              <a:buChar char="•"/>
            </a:pPr>
            <a:r>
              <a:rPr lang="en-US" dirty="0">
                <a:solidFill>
                  <a:schemeClr val="bg1"/>
                </a:solidFill>
              </a:rPr>
              <a:t>CUFFT</a:t>
            </a:r>
          </a:p>
          <a:p>
            <a:pPr marL="285750" indent="-285750">
              <a:buFont typeface="Arial" charset="0"/>
              <a:buChar char="•"/>
            </a:pPr>
            <a:r>
              <a:rPr lang="en-US" dirty="0">
                <a:solidFill>
                  <a:schemeClr val="bg1"/>
                </a:solidFill>
              </a:rPr>
              <a:t>MAGMA</a:t>
            </a:r>
          </a:p>
          <a:p>
            <a:pPr marL="285750" indent="-285750">
              <a:buFont typeface="Arial" charset="0"/>
              <a:buChar char="•"/>
            </a:pPr>
            <a:r>
              <a:rPr lang="en-US" dirty="0">
                <a:solidFill>
                  <a:schemeClr val="bg1"/>
                </a:solidFill>
              </a:rPr>
              <a:t>CULA</a:t>
            </a:r>
          </a:p>
          <a:p>
            <a:pPr marL="285750" indent="-285750">
              <a:buFont typeface="Arial" charset="0"/>
              <a:buChar char="•"/>
            </a:pPr>
            <a:r>
              <a:rPr lang="en-US" dirty="0">
                <a:solidFill>
                  <a:schemeClr val="bg1"/>
                </a:solidFill>
              </a:rPr>
              <a:t>Thrust (more on this later!)</a:t>
            </a:r>
          </a:p>
        </p:txBody>
      </p:sp>
      <p:sp>
        <p:nvSpPr>
          <p:cNvPr id="6" name="TextBox 5">
            <a:extLst>
              <a:ext uri="{FF2B5EF4-FFF2-40B4-BE49-F238E27FC236}">
                <a16:creationId xmlns:a16="http://schemas.microsoft.com/office/drawing/2014/main" id="{87AC0EB5-AC84-4B44-AE3D-D9DA7D8026D6}"/>
              </a:ext>
            </a:extLst>
          </p:cNvPr>
          <p:cNvSpPr txBox="1"/>
          <p:nvPr/>
        </p:nvSpPr>
        <p:spPr>
          <a:xfrm>
            <a:off x="5486400" y="1841052"/>
            <a:ext cx="5216576" cy="4130361"/>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600" b="1" noProof="1">
                <a:solidFill>
                  <a:schemeClr val="bg1"/>
                </a:solidFill>
                <a:latin typeface="Consolas" panose="020B0609020204030204" pitchFamily="49" charset="0"/>
              </a:rPr>
              <a:t>program main</a:t>
            </a:r>
          </a:p>
          <a:p>
            <a:pPr eaLnBrk="0" fontAlgn="ctr" hangingPunct="0">
              <a:spcBef>
                <a:spcPct val="10000"/>
              </a:spcBef>
              <a:buSzPct val="180000"/>
            </a:pPr>
            <a:r>
              <a:rPr lang="en-US" sz="1600" b="1" noProof="1">
                <a:solidFill>
                  <a:srgbClr val="FF0000"/>
                </a:solidFill>
                <a:latin typeface="Consolas" panose="020B0609020204030204" pitchFamily="49" charset="0"/>
              </a:rPr>
              <a:t>  use cublas</a:t>
            </a:r>
          </a:p>
          <a:p>
            <a:pPr eaLnBrk="0" fontAlgn="ctr" hangingPunct="0">
              <a:spcBef>
                <a:spcPct val="10000"/>
              </a:spcBef>
              <a:buSzPct val="180000"/>
            </a:pPr>
            <a:r>
              <a:rPr lang="en-US" sz="1600" b="1" noProof="1">
                <a:solidFill>
                  <a:schemeClr val="bg1"/>
                </a:solidFill>
                <a:latin typeface="Consolas" panose="020B0609020204030204" pitchFamily="49" charset="0"/>
              </a:rPr>
              <a:t>  integer, parameter :: N = 2**20</a:t>
            </a:r>
          </a:p>
          <a:p>
            <a:pPr eaLnBrk="0" fontAlgn="ctr" hangingPunct="0">
              <a:spcBef>
                <a:spcPct val="10000"/>
              </a:spcBef>
              <a:buSzPct val="180000"/>
            </a:pPr>
            <a:r>
              <a:rPr lang="en-US" sz="1600" b="1" noProof="1">
                <a:solidFill>
                  <a:schemeClr val="bg1"/>
                </a:solidFill>
                <a:latin typeface="Consolas" panose="020B0609020204030204" pitchFamily="49" charset="0"/>
              </a:rPr>
              <a:t>  real, dimension(N) :: X, Y</a:t>
            </a:r>
          </a:p>
          <a:p>
            <a:pPr eaLnBrk="0" fontAlgn="ctr" hangingPunct="0">
              <a:spcBef>
                <a:spcPct val="10000"/>
              </a:spcBef>
              <a:buSzPct val="180000"/>
            </a:pPr>
            <a:r>
              <a:rPr lang="en-US" sz="1600" b="1" noProof="1">
                <a:solidFill>
                  <a:schemeClr val="bg1"/>
                </a:solidFill>
                <a:latin typeface="Consolas" panose="020B0609020204030204" pitchFamily="49" charset="0"/>
              </a:rPr>
              <a:t>  </a:t>
            </a:r>
          </a:p>
          <a:p>
            <a:pPr eaLnBrk="0" fontAlgn="ctr" hangingPunct="0">
              <a:spcBef>
                <a:spcPct val="10000"/>
              </a:spcBef>
              <a:buSzPct val="180000"/>
            </a:pPr>
            <a:r>
              <a:rPr lang="en-US" sz="1600" b="1" noProof="1">
                <a:solidFill>
                  <a:schemeClr val="bg1"/>
                </a:solidFill>
                <a:latin typeface="Consolas" panose="020B0609020204030204" pitchFamily="49" charset="0"/>
              </a:rPr>
              <a:t>  x = 1.0</a:t>
            </a:r>
          </a:p>
          <a:p>
            <a:pPr eaLnBrk="0" fontAlgn="ctr" hangingPunct="0">
              <a:spcBef>
                <a:spcPct val="10000"/>
              </a:spcBef>
              <a:buSzPct val="180000"/>
            </a:pPr>
            <a:r>
              <a:rPr lang="en-US" sz="1600" b="1" noProof="1">
                <a:solidFill>
                  <a:schemeClr val="bg1"/>
                </a:solidFill>
                <a:latin typeface="Consolas" panose="020B0609020204030204" pitchFamily="49" charset="0"/>
              </a:rPr>
              <a:t>  y = 0.0</a:t>
            </a:r>
          </a:p>
          <a:p>
            <a:pPr eaLnBrk="0" fontAlgn="ctr" hangingPunct="0">
              <a:spcBef>
                <a:spcPct val="10000"/>
              </a:spcBef>
              <a:buSzPct val="180000"/>
            </a:pPr>
            <a:r>
              <a:rPr lang="en-US" sz="1600" b="1" noProof="1">
                <a:solidFill>
                  <a:srgbClr val="FF0000"/>
                </a:solidFill>
                <a:latin typeface="Consolas" panose="020B0609020204030204" pitchFamily="49" charset="0"/>
              </a:rPr>
              <a:t>  call cublasInit()</a:t>
            </a:r>
          </a:p>
          <a:p>
            <a:pPr eaLnBrk="0" fontAlgn="ctr" hangingPunct="0">
              <a:spcBef>
                <a:spcPct val="10000"/>
              </a:spcBef>
              <a:buSzPct val="180000"/>
            </a:pPr>
            <a:r>
              <a:rPr lang="en-US" sz="1600" b="1" noProof="1">
                <a:solidFill>
                  <a:schemeClr val="tx2"/>
                </a:solidFill>
                <a:latin typeface="Consolas" panose="020B0609020204030204" pitchFamily="49" charset="0"/>
              </a:rPr>
              <a:t>  !$acc data copy(y) copyin(x)</a:t>
            </a:r>
          </a:p>
          <a:p>
            <a:pPr eaLnBrk="0" fontAlgn="ctr" hangingPunct="0">
              <a:spcBef>
                <a:spcPct val="10000"/>
              </a:spcBef>
              <a:buSzPct val="180000"/>
            </a:pPr>
            <a:r>
              <a:rPr lang="en-US" sz="1600" b="1" noProof="1">
                <a:solidFill>
                  <a:schemeClr val="tx2"/>
                </a:solidFill>
                <a:latin typeface="Consolas" panose="020B0609020204030204" pitchFamily="49" charset="0"/>
              </a:rPr>
              <a:t>  !$acc host_data use_device(x,y)</a:t>
            </a:r>
          </a:p>
          <a:p>
            <a:pPr eaLnBrk="0" fontAlgn="ctr" hangingPunct="0">
              <a:spcBef>
                <a:spcPct val="10000"/>
              </a:spcBef>
              <a:buSzPct val="180000"/>
            </a:pPr>
            <a:r>
              <a:rPr lang="en-US" sz="1600" b="1" noProof="1">
                <a:solidFill>
                  <a:srgbClr val="FF0000"/>
                </a:solidFill>
                <a:latin typeface="Consolas" panose="020B0609020204030204" pitchFamily="49" charset="0"/>
              </a:rPr>
              <a:t>  call cublassaxpy(n, 2.0, x, y)</a:t>
            </a:r>
          </a:p>
          <a:p>
            <a:pPr eaLnBrk="0" fontAlgn="ctr" hangingPunct="0">
              <a:spcBef>
                <a:spcPct val="10000"/>
              </a:spcBef>
              <a:buSzPct val="180000"/>
            </a:pPr>
            <a:r>
              <a:rPr lang="en-US" sz="1600" b="1" noProof="1">
                <a:solidFill>
                  <a:schemeClr val="tx2"/>
                </a:solidFill>
                <a:latin typeface="Consolas" panose="020B0609020204030204" pitchFamily="49" charset="0"/>
              </a:rPr>
              <a:t>  !$acc end host_data</a:t>
            </a:r>
          </a:p>
          <a:p>
            <a:pPr eaLnBrk="0" fontAlgn="ctr" hangingPunct="0">
              <a:spcBef>
                <a:spcPct val="10000"/>
              </a:spcBef>
              <a:buSzPct val="180000"/>
            </a:pPr>
            <a:r>
              <a:rPr lang="en-US" sz="1600" b="1" noProof="1">
                <a:solidFill>
                  <a:schemeClr val="tx2"/>
                </a:solidFill>
                <a:latin typeface="Consolas" panose="020B0609020204030204" pitchFamily="49" charset="0"/>
              </a:rPr>
              <a:t>  !$acc end data</a:t>
            </a:r>
          </a:p>
          <a:p>
            <a:pPr eaLnBrk="0" fontAlgn="ctr" hangingPunct="0">
              <a:spcBef>
                <a:spcPct val="10000"/>
              </a:spcBef>
              <a:buSzPct val="180000"/>
            </a:pPr>
            <a:r>
              <a:rPr lang="en-US" sz="1600" b="1" noProof="1">
                <a:solidFill>
                  <a:srgbClr val="FF0000"/>
                </a:solidFill>
                <a:latin typeface="Consolas" panose="020B0609020204030204" pitchFamily="49" charset="0"/>
              </a:rPr>
              <a:t>  call cublasShutdown()</a:t>
            </a:r>
          </a:p>
          <a:p>
            <a:pPr eaLnBrk="0" fontAlgn="ctr" hangingPunct="0">
              <a:spcBef>
                <a:spcPct val="10000"/>
              </a:spcBef>
              <a:buSzPct val="180000"/>
            </a:pPr>
            <a:r>
              <a:rPr lang="en-US" sz="1600" b="1" noProof="1">
                <a:solidFill>
                  <a:schemeClr val="bg1"/>
                </a:solidFill>
                <a:latin typeface="Consolas" panose="020B0609020204030204" pitchFamily="49" charset="0"/>
              </a:rPr>
              <a:t>end program</a:t>
            </a:r>
          </a:p>
        </p:txBody>
      </p:sp>
    </p:spTree>
    <p:extLst>
      <p:ext uri="{BB962C8B-B14F-4D97-AF65-F5344CB8AC3E}">
        <p14:creationId xmlns:p14="http://schemas.microsoft.com/office/powerpoint/2010/main" val="16298780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Sharing CuDA Data</a:t>
            </a:r>
          </a:p>
        </p:txBody>
      </p:sp>
    </p:spTree>
    <p:extLst>
      <p:ext uri="{BB962C8B-B14F-4D97-AF65-F5344CB8AC3E}">
        <p14:creationId xmlns:p14="http://schemas.microsoft.com/office/powerpoint/2010/main" val="3750906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0362-D967-4A72-969B-47731AAD4B8F}"/>
              </a:ext>
            </a:extLst>
          </p:cNvPr>
          <p:cNvSpPr>
            <a:spLocks noGrp="1"/>
          </p:cNvSpPr>
          <p:nvPr>
            <p:ph type="title"/>
          </p:nvPr>
        </p:nvSpPr>
        <p:spPr/>
        <p:txBody>
          <a:bodyPr/>
          <a:lstStyle/>
          <a:p>
            <a:r>
              <a:rPr lang="en-US" dirty="0"/>
              <a:t>Sharing cuda data</a:t>
            </a:r>
          </a:p>
        </p:txBody>
      </p:sp>
      <p:sp>
        <p:nvSpPr>
          <p:cNvPr id="3" name="Content Placeholder 2">
            <a:extLst>
              <a:ext uri="{FF2B5EF4-FFF2-40B4-BE49-F238E27FC236}">
                <a16:creationId xmlns:a16="http://schemas.microsoft.com/office/drawing/2014/main" id="{3CE0E0C6-51E7-408F-879E-1B799C52B87D}"/>
              </a:ext>
            </a:extLst>
          </p:cNvPr>
          <p:cNvSpPr>
            <a:spLocks noGrp="1"/>
          </p:cNvSpPr>
          <p:nvPr>
            <p:ph idx="1"/>
          </p:nvPr>
        </p:nvSpPr>
        <p:spPr/>
        <p:txBody>
          <a:bodyPr/>
          <a:lstStyle/>
          <a:p>
            <a:r>
              <a:rPr lang="en-US" dirty="0"/>
              <a:t>Now lets look at the reverse situation…</a:t>
            </a:r>
          </a:p>
          <a:p>
            <a:r>
              <a:rPr lang="en-US" dirty="0"/>
              <a:t>We can use CUDA-allocated device memory in our OpenACC code</a:t>
            </a:r>
          </a:p>
          <a:p>
            <a:r>
              <a:rPr lang="en-US" dirty="0"/>
              <a:t>In order to use CUDA addresses, we must mark them as special addresses</a:t>
            </a:r>
          </a:p>
          <a:p>
            <a:pPr marL="0" indent="0">
              <a:buNone/>
            </a:pPr>
            <a:r>
              <a:rPr lang="en-US" dirty="0"/>
              <a:t>CUDA address markup takes two forms:</a:t>
            </a:r>
          </a:p>
          <a:p>
            <a:pPr lvl="1"/>
            <a:r>
              <a:rPr lang="en-US" b="1" dirty="0"/>
              <a:t>Telling the </a:t>
            </a:r>
            <a:r>
              <a:rPr lang="en-US" b="1" dirty="0" err="1"/>
              <a:t>OpenACC</a:t>
            </a:r>
            <a:r>
              <a:rPr lang="en-US" b="1" dirty="0"/>
              <a:t> to use a </a:t>
            </a:r>
            <a:r>
              <a:rPr lang="en-US" b="1" i="1" dirty="0"/>
              <a:t>device pointer</a:t>
            </a:r>
          </a:p>
          <a:p>
            <a:pPr lvl="1"/>
            <a:r>
              <a:rPr lang="en-US" b="1" dirty="0"/>
              <a:t>Associating a device pointer with an object in the </a:t>
            </a:r>
            <a:r>
              <a:rPr lang="en-US" b="1" dirty="0" err="1"/>
              <a:t>OpenACC</a:t>
            </a:r>
            <a:r>
              <a:rPr lang="en-US" b="1" dirty="0"/>
              <a:t> runtime</a:t>
            </a:r>
          </a:p>
          <a:p>
            <a:endParaRPr lang="en-US" dirty="0"/>
          </a:p>
        </p:txBody>
      </p:sp>
      <p:sp>
        <p:nvSpPr>
          <p:cNvPr id="4" name="Text Placeholder 3">
            <a:extLst>
              <a:ext uri="{FF2B5EF4-FFF2-40B4-BE49-F238E27FC236}">
                <a16:creationId xmlns:a16="http://schemas.microsoft.com/office/drawing/2014/main" id="{3BCC2AE6-2964-4543-B079-53EA16952AF1}"/>
              </a:ext>
            </a:extLst>
          </p:cNvPr>
          <p:cNvSpPr>
            <a:spLocks noGrp="1"/>
          </p:cNvSpPr>
          <p:nvPr>
            <p:ph type="body" sz="quarter" idx="10"/>
          </p:nvPr>
        </p:nvSpPr>
        <p:spPr/>
        <p:txBody>
          <a:bodyPr/>
          <a:lstStyle/>
          <a:p>
            <a:r>
              <a:rPr lang="en-US" dirty="0"/>
              <a:t>Using CUDA addresses in OpenACC compute constructs</a:t>
            </a:r>
          </a:p>
        </p:txBody>
      </p:sp>
    </p:spTree>
    <p:extLst>
      <p:ext uri="{BB962C8B-B14F-4D97-AF65-F5344CB8AC3E}">
        <p14:creationId xmlns:p14="http://schemas.microsoft.com/office/powerpoint/2010/main" val="2033562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F1EA5-B072-4BB5-A305-22A328ACA441}"/>
              </a:ext>
            </a:extLst>
          </p:cNvPr>
          <p:cNvSpPr>
            <a:spLocks noGrp="1"/>
          </p:cNvSpPr>
          <p:nvPr>
            <p:ph type="title"/>
          </p:nvPr>
        </p:nvSpPr>
        <p:spPr/>
        <p:txBody>
          <a:bodyPr/>
          <a:lstStyle/>
          <a:p>
            <a:r>
              <a:rPr lang="en-US" dirty="0"/>
              <a:t>Example </a:t>
            </a:r>
            <a:r>
              <a:rPr lang="en-US" dirty="0" err="1"/>
              <a:t>openacc</a:t>
            </a:r>
            <a:r>
              <a:rPr lang="en-US" dirty="0"/>
              <a:t> code: saxpy</a:t>
            </a:r>
          </a:p>
        </p:txBody>
      </p:sp>
      <p:sp>
        <p:nvSpPr>
          <p:cNvPr id="3" name="TextBox 2">
            <a:extLst>
              <a:ext uri="{FF2B5EF4-FFF2-40B4-BE49-F238E27FC236}">
                <a16:creationId xmlns:a16="http://schemas.microsoft.com/office/drawing/2014/main" id="{F59D691C-0114-4497-8379-80C37EA82128}"/>
              </a:ext>
            </a:extLst>
          </p:cNvPr>
          <p:cNvSpPr txBox="1"/>
          <p:nvPr/>
        </p:nvSpPr>
        <p:spPr>
          <a:xfrm>
            <a:off x="359681" y="2105937"/>
            <a:ext cx="4968452" cy="3317831"/>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endParaRPr lang="en-US" sz="1600" b="1" noProof="1">
              <a:solidFill>
                <a:schemeClr val="bg1"/>
              </a:solidFill>
              <a:latin typeface="Consolas" panose="020B0609020204030204" pitchFamily="49" charset="0"/>
            </a:endParaRPr>
          </a:p>
          <a:p>
            <a:pPr eaLnBrk="0" fontAlgn="ctr" hangingPunct="0">
              <a:spcBef>
                <a:spcPct val="10000"/>
              </a:spcBef>
              <a:buSzPct val="180000"/>
            </a:pPr>
            <a:r>
              <a:rPr lang="en-US" sz="1600" b="1" noProof="1">
                <a:solidFill>
                  <a:schemeClr val="bg1"/>
                </a:solidFill>
                <a:latin typeface="Consolas" panose="020B0609020204030204" pitchFamily="49" charset="0"/>
              </a:rPr>
              <a:t>void saxpy(int n, float a,</a:t>
            </a:r>
          </a:p>
          <a:p>
            <a:pPr eaLnBrk="0" fontAlgn="ctr" hangingPunct="0">
              <a:spcBef>
                <a:spcPct val="10000"/>
              </a:spcBef>
              <a:buSzPct val="180000"/>
            </a:pPr>
            <a:r>
              <a:rPr lang="en-US" sz="1600" b="1" noProof="1">
                <a:solidFill>
                  <a:schemeClr val="bg1"/>
                </a:solidFill>
                <a:latin typeface="Consolas" panose="020B0609020204030204" pitchFamily="49" charset="0"/>
              </a:rPr>
              <a:t>	float *x, float *y)</a:t>
            </a:r>
          </a:p>
          <a:p>
            <a:pPr eaLnBrk="0" fontAlgn="ctr" hangingPunct="0">
              <a:spcBef>
                <a:spcPct val="10000"/>
              </a:spcBef>
              <a:buSzPct val="180000"/>
            </a:pPr>
            <a:r>
              <a:rPr lang="en-US" sz="1600" b="1" noProof="1">
                <a:solidFill>
                  <a:schemeClr val="bg1"/>
                </a:solidFill>
                <a:latin typeface="Consolas" panose="020B0609020204030204" pitchFamily="49" charset="0"/>
              </a:rPr>
              <a:t>{</a:t>
            </a:r>
          </a:p>
          <a:p>
            <a:pPr eaLnBrk="0" fontAlgn="ctr" hangingPunct="0">
              <a:spcBef>
                <a:spcPct val="10000"/>
              </a:spcBef>
              <a:buSzPct val="180000"/>
            </a:pPr>
            <a:endParaRPr lang="en-US" sz="1600" b="1" noProof="1">
              <a:solidFill>
                <a:schemeClr val="bg1"/>
              </a:solidFill>
              <a:latin typeface="Consolas" panose="020B0609020204030204" pitchFamily="49" charset="0"/>
            </a:endParaRPr>
          </a:p>
          <a:p>
            <a:pPr eaLnBrk="0" fontAlgn="ctr" hangingPunct="0">
              <a:spcBef>
                <a:spcPct val="10000"/>
              </a:spcBef>
              <a:buSzPct val="180000"/>
            </a:pPr>
            <a:r>
              <a:rPr lang="en-US" sz="1600" b="1" noProof="1">
                <a:solidFill>
                  <a:schemeClr val="bg1"/>
                </a:solidFill>
                <a:latin typeface="Consolas" panose="020B0609020204030204" pitchFamily="49" charset="0"/>
              </a:rPr>
              <a:t>#pragma acc parallel loop default(present)</a:t>
            </a:r>
          </a:p>
          <a:p>
            <a:pPr eaLnBrk="0" fontAlgn="ctr" hangingPunct="0">
              <a:spcBef>
                <a:spcPct val="10000"/>
              </a:spcBef>
              <a:buSzPct val="180000"/>
            </a:pPr>
            <a:r>
              <a:rPr lang="en-US" sz="1600" b="1" noProof="1">
                <a:solidFill>
                  <a:schemeClr val="bg1"/>
                </a:solidFill>
                <a:latin typeface="Consolas" panose="020B0609020204030204" pitchFamily="49" charset="0"/>
              </a:rPr>
              <a:t>	for(int i = 0; i &lt; n; i++) {</a:t>
            </a:r>
          </a:p>
          <a:p>
            <a:pPr eaLnBrk="0" fontAlgn="ctr" hangingPunct="0">
              <a:spcBef>
                <a:spcPct val="10000"/>
              </a:spcBef>
              <a:buSzPct val="180000"/>
            </a:pPr>
            <a:r>
              <a:rPr lang="en-US" sz="1600" b="1" noProof="1">
                <a:solidFill>
                  <a:schemeClr val="bg1"/>
                </a:solidFill>
                <a:latin typeface="Consolas" panose="020B0609020204030204" pitchFamily="49" charset="0"/>
              </a:rPr>
              <a:t>		y[i] = a*x[i] + y[i];</a:t>
            </a:r>
          </a:p>
          <a:p>
            <a:pPr eaLnBrk="0" fontAlgn="ctr" hangingPunct="0">
              <a:spcBef>
                <a:spcPct val="10000"/>
              </a:spcBef>
              <a:buSzPct val="180000"/>
            </a:pPr>
            <a:r>
              <a:rPr lang="en-US" sz="1600" b="1" noProof="1">
                <a:solidFill>
                  <a:schemeClr val="bg1"/>
                </a:solidFill>
                <a:latin typeface="Consolas" panose="020B0609020204030204" pitchFamily="49" charset="0"/>
              </a:rPr>
              <a:t>	}</a:t>
            </a:r>
          </a:p>
          <a:p>
            <a:pPr eaLnBrk="0" fontAlgn="ctr" hangingPunct="0">
              <a:spcBef>
                <a:spcPct val="10000"/>
              </a:spcBef>
              <a:buSzPct val="180000"/>
            </a:pPr>
            <a:endParaRPr lang="en-US" sz="1600" b="1" noProof="1">
              <a:solidFill>
                <a:schemeClr val="bg1"/>
              </a:solidFill>
              <a:latin typeface="Consolas" panose="020B0609020204030204" pitchFamily="49" charset="0"/>
            </a:endParaRPr>
          </a:p>
          <a:p>
            <a:pPr eaLnBrk="0" fontAlgn="ctr" hangingPunct="0">
              <a:spcBef>
                <a:spcPct val="10000"/>
              </a:spcBef>
              <a:buSzPct val="180000"/>
            </a:pPr>
            <a:r>
              <a:rPr lang="en-US" sz="1600" b="1" noProof="1">
                <a:solidFill>
                  <a:schemeClr val="bg1"/>
                </a:solidFill>
                <a:latin typeface="Consolas" panose="020B0609020204030204" pitchFamily="49" charset="0"/>
              </a:rPr>
              <a:t>}</a:t>
            </a:r>
          </a:p>
          <a:p>
            <a:pPr eaLnBrk="0" fontAlgn="ctr" hangingPunct="0">
              <a:spcBef>
                <a:spcPct val="10000"/>
              </a:spcBef>
              <a:buSzPct val="180000"/>
            </a:pPr>
            <a:endParaRPr lang="en-US" sz="1600" b="1" noProof="1">
              <a:solidFill>
                <a:schemeClr val="bg1"/>
              </a:solidFill>
              <a:latin typeface="Consolas" panose="020B0609020204030204" pitchFamily="49" charset="0"/>
            </a:endParaRPr>
          </a:p>
        </p:txBody>
      </p:sp>
      <p:sp>
        <p:nvSpPr>
          <p:cNvPr id="5" name="Rectangle 4">
            <a:extLst>
              <a:ext uri="{FF2B5EF4-FFF2-40B4-BE49-F238E27FC236}">
                <a16:creationId xmlns:a16="http://schemas.microsoft.com/office/drawing/2014/main" id="{F47E1BC9-AA4C-449E-BED6-694A3AF0228A}"/>
              </a:ext>
            </a:extLst>
          </p:cNvPr>
          <p:cNvSpPr/>
          <p:nvPr/>
        </p:nvSpPr>
        <p:spPr>
          <a:xfrm>
            <a:off x="359681" y="1618111"/>
            <a:ext cx="4968452" cy="452432"/>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OpenACC Version</a:t>
            </a:r>
          </a:p>
        </p:txBody>
      </p:sp>
      <p:sp>
        <p:nvSpPr>
          <p:cNvPr id="7" name="Content Placeholder 11">
            <a:extLst>
              <a:ext uri="{FF2B5EF4-FFF2-40B4-BE49-F238E27FC236}">
                <a16:creationId xmlns:a16="http://schemas.microsoft.com/office/drawing/2014/main" id="{18AB3E4D-E18D-4F0B-B044-EDB2FC2B9161}"/>
              </a:ext>
            </a:extLst>
          </p:cNvPr>
          <p:cNvSpPr txBox="1">
            <a:spLocks/>
          </p:cNvSpPr>
          <p:nvPr/>
        </p:nvSpPr>
        <p:spPr>
          <a:xfrm>
            <a:off x="5328133" y="1740238"/>
            <a:ext cx="5124762" cy="371892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sz="1800" kern="0" noProof="1">
                <a:latin typeface="+mn-lt"/>
              </a:rPr>
              <a:t>This time we will use an OpenACC version of the saxpy function</a:t>
            </a:r>
          </a:p>
          <a:p>
            <a:pPr defTabSz="914400"/>
            <a:r>
              <a:rPr lang="en-US" sz="1800" kern="0" noProof="1">
                <a:latin typeface="+mn-lt"/>
              </a:rPr>
              <a:t>Normally, we would give this function host pointers, which the OpenACC runtime would translate to the mapped device pointers</a:t>
            </a:r>
          </a:p>
          <a:p>
            <a:pPr defTabSz="914400"/>
            <a:r>
              <a:rPr lang="en-US" sz="1800" kern="0" noProof="1">
                <a:latin typeface="+mn-lt"/>
              </a:rPr>
              <a:t>But, when using CUDA device memory, only device pointers are available</a:t>
            </a:r>
          </a:p>
          <a:p>
            <a:pPr defTabSz="914400"/>
            <a:r>
              <a:rPr lang="en-US" sz="1800" kern="0" noProof="1">
                <a:latin typeface="+mn-lt"/>
              </a:rPr>
              <a:t>We will use the </a:t>
            </a:r>
            <a:r>
              <a:rPr lang="en-US" sz="1800" b="1" kern="0" noProof="1">
                <a:solidFill>
                  <a:srgbClr val="FF0000"/>
                </a:solidFill>
                <a:latin typeface="+mn-lt"/>
              </a:rPr>
              <a:t>deviceptr</a:t>
            </a:r>
            <a:r>
              <a:rPr lang="en-US" sz="1800" kern="0" noProof="1">
                <a:latin typeface="+mn-lt"/>
              </a:rPr>
              <a:t> clause to tell the OpenACC runtime that X and Y are already device pointers, and no translation is neccessary</a:t>
            </a:r>
          </a:p>
        </p:txBody>
      </p:sp>
    </p:spTree>
    <p:extLst>
      <p:ext uri="{BB962C8B-B14F-4D97-AF65-F5344CB8AC3E}">
        <p14:creationId xmlns:p14="http://schemas.microsoft.com/office/powerpoint/2010/main" val="797390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OVERVIEW</a:t>
            </a:r>
          </a:p>
        </p:txBody>
      </p:sp>
      <p:sp>
        <p:nvSpPr>
          <p:cNvPr id="4" name="Text Placeholder 3"/>
          <p:cNvSpPr>
            <a:spLocks noGrp="1"/>
          </p:cNvSpPr>
          <p:nvPr>
            <p:ph type="body" sz="quarter" idx="10"/>
          </p:nvPr>
        </p:nvSpPr>
        <p:spPr/>
        <p:txBody>
          <a:bodyPr/>
          <a:lstStyle/>
          <a:p>
            <a:r>
              <a:rPr lang="en-US" dirty="0"/>
              <a:t>Topics to be covered</a:t>
            </a:r>
          </a:p>
        </p:txBody>
      </p:sp>
      <p:sp>
        <p:nvSpPr>
          <p:cNvPr id="3" name="Content Placeholder 2"/>
          <p:cNvSpPr>
            <a:spLocks noGrp="1"/>
          </p:cNvSpPr>
          <p:nvPr>
            <p:ph idx="1"/>
          </p:nvPr>
        </p:nvSpPr>
        <p:spPr/>
        <p:txBody>
          <a:bodyPr/>
          <a:lstStyle/>
          <a:p>
            <a:r>
              <a:rPr lang="en-US" dirty="0"/>
              <a:t>Types of interoperability</a:t>
            </a:r>
          </a:p>
          <a:p>
            <a:r>
              <a:rPr lang="en-US" dirty="0"/>
              <a:t>Share data between OpenACC and CUDA</a:t>
            </a:r>
          </a:p>
          <a:p>
            <a:r>
              <a:rPr lang="en-US" dirty="0"/>
              <a:t>Add CUDA or accelerated libraries to an OpenACC application</a:t>
            </a:r>
          </a:p>
          <a:p>
            <a:r>
              <a:rPr lang="en-US" dirty="0"/>
              <a:t>Add </a:t>
            </a:r>
            <a:r>
              <a:rPr lang="en-US" dirty="0" err="1"/>
              <a:t>OpenACC</a:t>
            </a:r>
            <a:r>
              <a:rPr lang="en-US" dirty="0"/>
              <a:t> to an existing accelerated application</a:t>
            </a:r>
          </a:p>
        </p:txBody>
      </p:sp>
    </p:spTree>
    <p:extLst>
      <p:ext uri="{BB962C8B-B14F-4D97-AF65-F5344CB8AC3E}">
        <p14:creationId xmlns:p14="http://schemas.microsoft.com/office/powerpoint/2010/main" val="1603121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F1EA5-B072-4BB5-A305-22A328ACA441}"/>
              </a:ext>
            </a:extLst>
          </p:cNvPr>
          <p:cNvSpPr>
            <a:spLocks noGrp="1"/>
          </p:cNvSpPr>
          <p:nvPr>
            <p:ph type="title"/>
          </p:nvPr>
        </p:nvSpPr>
        <p:spPr/>
        <p:txBody>
          <a:bodyPr/>
          <a:lstStyle/>
          <a:p>
            <a:r>
              <a:rPr lang="en-US" dirty="0"/>
              <a:t>Deviceptr clause</a:t>
            </a:r>
          </a:p>
        </p:txBody>
      </p:sp>
      <p:sp>
        <p:nvSpPr>
          <p:cNvPr id="3" name="TextBox 2">
            <a:extLst>
              <a:ext uri="{FF2B5EF4-FFF2-40B4-BE49-F238E27FC236}">
                <a16:creationId xmlns:a16="http://schemas.microsoft.com/office/drawing/2014/main" id="{F59D691C-0114-4497-8379-80C37EA82128}"/>
              </a:ext>
            </a:extLst>
          </p:cNvPr>
          <p:cNvSpPr txBox="1"/>
          <p:nvPr/>
        </p:nvSpPr>
        <p:spPr>
          <a:xfrm>
            <a:off x="1573055" y="3187110"/>
            <a:ext cx="7510985" cy="2806922"/>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b="1" noProof="1">
                <a:solidFill>
                  <a:srgbClr val="73B900"/>
                </a:solidFill>
                <a:latin typeface="Consolas" panose="020B0609020204030204" pitchFamily="49" charset="0"/>
              </a:rPr>
              <a:t>cudaMallocManaged((void*)&amp;x,(size_t)n*sizeof(float));</a:t>
            </a:r>
          </a:p>
          <a:p>
            <a:pPr marL="0" indent="0" fontAlgn="ctr">
              <a:spcBef>
                <a:spcPct val="10000"/>
              </a:spcBef>
              <a:buSzPct val="180000"/>
              <a:buNone/>
              <a:defRPr/>
            </a:pPr>
            <a:r>
              <a:rPr lang="en-US" b="1" noProof="1">
                <a:solidFill>
                  <a:srgbClr val="73B900"/>
                </a:solidFill>
                <a:latin typeface="Consolas" panose="020B0609020204030204" pitchFamily="49" charset="0"/>
              </a:rPr>
              <a:t>cudaMallocManaged((void*)&amp;y,(size_t)n*sizeof(float));</a:t>
            </a:r>
          </a:p>
          <a:p>
            <a:pPr eaLnBrk="0" fontAlgn="ctr" hangingPunct="0">
              <a:spcBef>
                <a:spcPct val="10000"/>
              </a:spcBef>
              <a:buSzPct val="180000"/>
            </a:pPr>
            <a:endParaRPr lang="en-US" b="1" noProof="1">
              <a:solidFill>
                <a:schemeClr val="bg1"/>
              </a:solidFill>
              <a:latin typeface="Consolas" panose="020B0609020204030204" pitchFamily="49" charset="0"/>
            </a:endParaRPr>
          </a:p>
          <a:p>
            <a:pPr eaLnBrk="0" fontAlgn="ctr" hangingPunct="0">
              <a:spcBef>
                <a:spcPct val="10000"/>
              </a:spcBef>
              <a:buSzPct val="180000"/>
            </a:pPr>
            <a:r>
              <a:rPr lang="en-US" b="1" noProof="1">
                <a:solidFill>
                  <a:schemeClr val="bg1"/>
                </a:solidFill>
                <a:latin typeface="Consolas" panose="020B0609020204030204" pitchFamily="49" charset="0"/>
              </a:rPr>
              <a:t>void saxpy(int n, float a, float *x, float *y) {</a:t>
            </a:r>
          </a:p>
          <a:p>
            <a:pPr eaLnBrk="0" fontAlgn="ctr" hangingPunct="0">
              <a:spcBef>
                <a:spcPct val="10000"/>
              </a:spcBef>
              <a:buSzPct val="180000"/>
            </a:pPr>
            <a:r>
              <a:rPr lang="en-US" b="1" noProof="1">
                <a:solidFill>
                  <a:schemeClr val="bg1"/>
                </a:solidFill>
                <a:latin typeface="Consolas" panose="020B0609020204030204" pitchFamily="49" charset="0"/>
              </a:rPr>
              <a:t> #pragma acc parallel loop </a:t>
            </a:r>
            <a:r>
              <a:rPr lang="en-US" b="1" noProof="1">
                <a:solidFill>
                  <a:srgbClr val="FF0000"/>
                </a:solidFill>
                <a:latin typeface="Consolas" panose="020B0609020204030204" pitchFamily="49" charset="0"/>
              </a:rPr>
              <a:t>deviceptr(x,y)</a:t>
            </a:r>
          </a:p>
          <a:p>
            <a:pPr lvl="1" eaLnBrk="0" fontAlgn="ctr" hangingPunct="0">
              <a:spcBef>
                <a:spcPct val="10000"/>
              </a:spcBef>
              <a:buSzPct val="180000"/>
            </a:pPr>
            <a:r>
              <a:rPr lang="en-US" b="1" noProof="1">
                <a:solidFill>
                  <a:schemeClr val="bg1"/>
                </a:solidFill>
                <a:latin typeface="Consolas" panose="020B0609020204030204" pitchFamily="49" charset="0"/>
              </a:rPr>
              <a:t>for(int i = 0; i &lt; n; i++) {</a:t>
            </a:r>
          </a:p>
          <a:p>
            <a:pPr lvl="1" eaLnBrk="0" fontAlgn="ctr" hangingPunct="0">
              <a:spcBef>
                <a:spcPct val="10000"/>
              </a:spcBef>
              <a:buSzPct val="180000"/>
            </a:pPr>
            <a:r>
              <a:rPr lang="en-US" b="1" noProof="1">
                <a:solidFill>
                  <a:schemeClr val="bg1"/>
                </a:solidFill>
                <a:latin typeface="Consolas" panose="020B0609020204030204" pitchFamily="49" charset="0"/>
              </a:rPr>
              <a:t>	y[i] = a*x[i] + y[i];</a:t>
            </a:r>
          </a:p>
          <a:p>
            <a:pPr lvl="1" eaLnBrk="0" fontAlgn="ctr" hangingPunct="0">
              <a:spcBef>
                <a:spcPct val="10000"/>
              </a:spcBef>
              <a:buSzPct val="180000"/>
            </a:pPr>
            <a:r>
              <a:rPr lang="en-US" b="1" noProof="1">
                <a:solidFill>
                  <a:schemeClr val="bg1"/>
                </a:solidFill>
                <a:latin typeface="Consolas" panose="020B0609020204030204" pitchFamily="49" charset="0"/>
              </a:rPr>
              <a:t>}</a:t>
            </a:r>
          </a:p>
          <a:p>
            <a:pPr eaLnBrk="0" fontAlgn="ctr" hangingPunct="0">
              <a:spcBef>
                <a:spcPct val="10000"/>
              </a:spcBef>
              <a:buSzPct val="180000"/>
            </a:pPr>
            <a:r>
              <a:rPr lang="en-US" b="1" noProof="1">
                <a:solidFill>
                  <a:schemeClr val="bg1"/>
                </a:solidFill>
                <a:latin typeface="Consolas" panose="020B0609020204030204" pitchFamily="49" charset="0"/>
              </a:rPr>
              <a:t>}</a:t>
            </a:r>
          </a:p>
        </p:txBody>
      </p:sp>
      <p:sp>
        <p:nvSpPr>
          <p:cNvPr id="7" name="Content Placeholder 11">
            <a:extLst>
              <a:ext uri="{FF2B5EF4-FFF2-40B4-BE49-F238E27FC236}">
                <a16:creationId xmlns:a16="http://schemas.microsoft.com/office/drawing/2014/main" id="{18AB3E4D-E18D-4F0B-B044-EDB2FC2B9161}"/>
              </a:ext>
            </a:extLst>
          </p:cNvPr>
          <p:cNvSpPr txBox="1">
            <a:spLocks/>
          </p:cNvSpPr>
          <p:nvPr/>
        </p:nvSpPr>
        <p:spPr>
          <a:xfrm>
            <a:off x="1573055" y="2196160"/>
            <a:ext cx="9976104" cy="326292"/>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noProof="1">
                <a:latin typeface="+mn-lt"/>
              </a:rPr>
              <a:t>deviceptr can be used in either the parallel, kernels, or data directive</a:t>
            </a:r>
          </a:p>
        </p:txBody>
      </p:sp>
      <p:sp>
        <p:nvSpPr>
          <p:cNvPr id="6" name="TextBox 5">
            <a:extLst>
              <a:ext uri="{FF2B5EF4-FFF2-40B4-BE49-F238E27FC236}">
                <a16:creationId xmlns:a16="http://schemas.microsoft.com/office/drawing/2014/main" id="{D7154A0E-DFC5-4365-931F-C80BFBD9B956}"/>
              </a:ext>
            </a:extLst>
          </p:cNvPr>
          <p:cNvSpPr txBox="1"/>
          <p:nvPr/>
        </p:nvSpPr>
        <p:spPr>
          <a:xfrm>
            <a:off x="8335143" y="4294259"/>
            <a:ext cx="2492506" cy="1323379"/>
          </a:xfrm>
          <a:prstGeom prst="rect">
            <a:avLst/>
          </a:prstGeom>
          <a:solidFill>
            <a:schemeClr val="tx1">
              <a:lumMod val="95000"/>
            </a:schemeClr>
          </a:solidFill>
          <a:ln>
            <a:solidFill>
              <a:schemeClr val="bg1"/>
            </a:solidFill>
          </a:ln>
        </p:spPr>
        <p:txBody>
          <a:bodyPr wrap="square" lIns="91386" tIns="45690" rIns="91386" bIns="45690" rtlCol="0">
            <a:spAutoFit/>
          </a:bodyPr>
          <a:lstStyle/>
          <a:p>
            <a:pPr algn="ctr"/>
            <a:r>
              <a:rPr lang="en-US" sz="2000" b="1" dirty="0">
                <a:solidFill>
                  <a:schemeClr val="bg1"/>
                </a:solidFill>
                <a:latin typeface="Trebuchet MS" pitchFamily="34" charset="0"/>
              </a:rPr>
              <a:t>Do not translate x and y, they are already device pointers!</a:t>
            </a:r>
            <a:endParaRPr lang="en-GB" sz="2000" b="1" dirty="0">
              <a:solidFill>
                <a:schemeClr val="bg1"/>
              </a:solidFill>
              <a:latin typeface="Trebuchet MS" pitchFamily="34" charset="0"/>
            </a:endParaRPr>
          </a:p>
        </p:txBody>
      </p:sp>
      <p:cxnSp>
        <p:nvCxnSpPr>
          <p:cNvPr id="8" name="Straight Arrow Connector 7">
            <a:extLst>
              <a:ext uri="{FF2B5EF4-FFF2-40B4-BE49-F238E27FC236}">
                <a16:creationId xmlns:a16="http://schemas.microsoft.com/office/drawing/2014/main" id="{25E2D302-FD94-425C-ACE7-84D5F58C4015}"/>
              </a:ext>
            </a:extLst>
          </p:cNvPr>
          <p:cNvCxnSpPr/>
          <p:nvPr/>
        </p:nvCxnSpPr>
        <p:spPr>
          <a:xfrm flipH="1">
            <a:off x="7060367" y="4620551"/>
            <a:ext cx="1274776"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71B28DD-A67F-4C97-ACCF-BD3E30289ED5}"/>
              </a:ext>
            </a:extLst>
          </p:cNvPr>
          <p:cNvSpPr txBox="1"/>
          <p:nvPr/>
        </p:nvSpPr>
        <p:spPr>
          <a:xfrm>
            <a:off x="1573055" y="1361849"/>
            <a:ext cx="8446029" cy="6463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dirty="0">
                <a:solidFill>
                  <a:schemeClr val="bg1"/>
                </a:solidFill>
              </a:rPr>
              <a:t>The </a:t>
            </a:r>
            <a:r>
              <a:rPr lang="en-US" sz="2000" b="1" dirty="0">
                <a:solidFill>
                  <a:srgbClr val="FF0000"/>
                </a:solidFill>
              </a:rPr>
              <a:t>deviceptr</a:t>
            </a:r>
            <a:r>
              <a:rPr lang="en-US" sz="2000" dirty="0">
                <a:solidFill>
                  <a:schemeClr val="bg1"/>
                </a:solidFill>
              </a:rPr>
              <a:t> clause informs the compiler that an object is already on the device, so no translation is necessary.</a:t>
            </a:r>
          </a:p>
        </p:txBody>
      </p:sp>
    </p:spTree>
    <p:extLst>
      <p:ext uri="{BB962C8B-B14F-4D97-AF65-F5344CB8AC3E}">
        <p14:creationId xmlns:p14="http://schemas.microsoft.com/office/powerpoint/2010/main" val="1230835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F1EA5-B072-4BB5-A305-22A328ACA441}"/>
              </a:ext>
            </a:extLst>
          </p:cNvPr>
          <p:cNvSpPr>
            <a:spLocks noGrp="1"/>
          </p:cNvSpPr>
          <p:nvPr>
            <p:ph type="title"/>
          </p:nvPr>
        </p:nvSpPr>
        <p:spPr>
          <a:xfrm>
            <a:off x="340495" y="277775"/>
            <a:ext cx="9976104" cy="590931"/>
          </a:xfrm>
        </p:spPr>
        <p:txBody>
          <a:bodyPr/>
          <a:lstStyle/>
          <a:p>
            <a:r>
              <a:rPr lang="en-US" dirty="0"/>
              <a:t>Deviceptr clause</a:t>
            </a:r>
          </a:p>
        </p:txBody>
      </p:sp>
      <p:sp>
        <p:nvSpPr>
          <p:cNvPr id="3" name="TextBox 2">
            <a:extLst>
              <a:ext uri="{FF2B5EF4-FFF2-40B4-BE49-F238E27FC236}">
                <a16:creationId xmlns:a16="http://schemas.microsoft.com/office/drawing/2014/main" id="{F59D691C-0114-4497-8379-80C37EA82128}"/>
              </a:ext>
            </a:extLst>
          </p:cNvPr>
          <p:cNvSpPr txBox="1"/>
          <p:nvPr/>
        </p:nvSpPr>
        <p:spPr>
          <a:xfrm>
            <a:off x="1573055" y="2281993"/>
            <a:ext cx="7510985" cy="3721019"/>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b="1" noProof="1">
                <a:solidFill>
                  <a:srgbClr val="73B900"/>
                </a:solidFill>
                <a:latin typeface="Consolas" panose="020B0609020204030204" pitchFamily="49" charset="0"/>
              </a:rPr>
              <a:t>cudaMallocManaged((void*)&amp;x,(size_t)n*sizeof(float));</a:t>
            </a:r>
          </a:p>
          <a:p>
            <a:pPr marL="0" indent="0" fontAlgn="ctr">
              <a:spcBef>
                <a:spcPct val="10000"/>
              </a:spcBef>
              <a:buSzPct val="180000"/>
              <a:buNone/>
              <a:defRPr/>
            </a:pPr>
            <a:r>
              <a:rPr lang="en-US" b="1" noProof="1">
                <a:solidFill>
                  <a:srgbClr val="73B900"/>
                </a:solidFill>
                <a:latin typeface="Consolas" panose="020B0609020204030204" pitchFamily="49" charset="0"/>
              </a:rPr>
              <a:t>cudaMallocManaged((void*)&amp;y,(size_t)n*sizeof(float));</a:t>
            </a:r>
          </a:p>
          <a:p>
            <a:pPr marL="0" indent="0" fontAlgn="ctr">
              <a:spcBef>
                <a:spcPct val="10000"/>
              </a:spcBef>
              <a:buSzPct val="180000"/>
              <a:buNone/>
              <a:defRPr/>
            </a:pPr>
            <a:endParaRPr lang="en-US" b="1" noProof="1">
              <a:solidFill>
                <a:schemeClr val="bg1"/>
              </a:solidFill>
              <a:latin typeface="Consolas" panose="020B0609020204030204" pitchFamily="49" charset="0"/>
            </a:endParaRPr>
          </a:p>
          <a:p>
            <a:pPr marL="0" indent="0" fontAlgn="ctr">
              <a:spcBef>
                <a:spcPct val="10000"/>
              </a:spcBef>
              <a:buSzPct val="180000"/>
              <a:buNone/>
              <a:defRPr/>
            </a:pPr>
            <a:r>
              <a:rPr lang="es-ES" b="1" noProof="1">
                <a:solidFill>
                  <a:schemeClr val="bg1"/>
                </a:solidFill>
                <a:latin typeface="Consolas" panose="020B0609020204030204" pitchFamily="49" charset="0"/>
              </a:rPr>
              <a:t>  subroutine saxpy(n, a, x, y)</a:t>
            </a:r>
          </a:p>
          <a:p>
            <a:pPr marL="0" indent="0" fontAlgn="ctr">
              <a:spcBef>
                <a:spcPct val="10000"/>
              </a:spcBef>
              <a:buSzPct val="180000"/>
              <a:buNone/>
              <a:defRPr/>
            </a:pPr>
            <a:r>
              <a:rPr lang="es-ES" b="1" noProof="1">
                <a:solidFill>
                  <a:schemeClr val="bg1"/>
                </a:solidFill>
                <a:latin typeface="Consolas" panose="020B0609020204030204" pitchFamily="49" charset="0"/>
              </a:rPr>
              <a:t>    integer :: n</a:t>
            </a:r>
          </a:p>
          <a:p>
            <a:pPr marL="0" indent="0" fontAlgn="ctr">
              <a:spcBef>
                <a:spcPct val="10000"/>
              </a:spcBef>
              <a:buSzPct val="180000"/>
              <a:buNone/>
              <a:defRPr/>
            </a:pPr>
            <a:r>
              <a:rPr lang="es-ES" b="1" noProof="1">
                <a:solidFill>
                  <a:schemeClr val="bg1"/>
                </a:solidFill>
                <a:latin typeface="Consolas" panose="020B0609020204030204" pitchFamily="49" charset="0"/>
              </a:rPr>
              <a:t>    real    :: a, x(*), y(*)</a:t>
            </a:r>
          </a:p>
          <a:p>
            <a:pPr marL="0" indent="0" fontAlgn="ctr">
              <a:spcBef>
                <a:spcPct val="10000"/>
              </a:spcBef>
              <a:buSzPct val="180000"/>
              <a:buNone/>
              <a:defRPr/>
            </a:pPr>
            <a:r>
              <a:rPr lang="es-ES" b="1" noProof="1">
                <a:solidFill>
                  <a:schemeClr val="bg1"/>
                </a:solidFill>
                <a:latin typeface="Consolas" panose="020B0609020204030204" pitchFamily="49" charset="0"/>
              </a:rPr>
              <a:t>    !$acc parallel loop </a:t>
            </a:r>
            <a:r>
              <a:rPr lang="es-ES" b="1" noProof="1">
                <a:solidFill>
                  <a:srgbClr val="FF0000"/>
                </a:solidFill>
                <a:latin typeface="Consolas" panose="020B0609020204030204" pitchFamily="49" charset="0"/>
              </a:rPr>
              <a:t>deviceptr(x,y)</a:t>
            </a:r>
          </a:p>
          <a:p>
            <a:pPr marL="0" indent="0" fontAlgn="ctr">
              <a:spcBef>
                <a:spcPct val="10000"/>
              </a:spcBef>
              <a:buSzPct val="180000"/>
              <a:buNone/>
              <a:defRPr/>
            </a:pPr>
            <a:r>
              <a:rPr lang="es-ES" b="1" noProof="1">
                <a:solidFill>
                  <a:schemeClr val="bg1"/>
                </a:solidFill>
                <a:latin typeface="Consolas" panose="020B0609020204030204" pitchFamily="49" charset="0"/>
              </a:rPr>
              <a:t>    do i = 1, n</a:t>
            </a:r>
          </a:p>
          <a:p>
            <a:pPr marL="0" indent="0" fontAlgn="ctr">
              <a:spcBef>
                <a:spcPct val="10000"/>
              </a:spcBef>
              <a:buSzPct val="180000"/>
              <a:buNone/>
              <a:defRPr/>
            </a:pPr>
            <a:r>
              <a:rPr lang="es-ES" b="1" noProof="1">
                <a:solidFill>
                  <a:schemeClr val="bg1"/>
                </a:solidFill>
                <a:latin typeface="Consolas" panose="020B0609020204030204" pitchFamily="49" charset="0"/>
              </a:rPr>
              <a:t>      y(i) = y(i) + a * x(i)</a:t>
            </a:r>
          </a:p>
          <a:p>
            <a:pPr marL="0" indent="0" fontAlgn="ctr">
              <a:spcBef>
                <a:spcPct val="10000"/>
              </a:spcBef>
              <a:buSzPct val="180000"/>
              <a:buNone/>
              <a:defRPr/>
            </a:pPr>
            <a:r>
              <a:rPr lang="es-ES" b="1" noProof="1">
                <a:solidFill>
                  <a:schemeClr val="bg1"/>
                </a:solidFill>
                <a:latin typeface="Consolas" panose="020B0609020204030204" pitchFamily="49" charset="0"/>
              </a:rPr>
              <a:t>    end do</a:t>
            </a:r>
          </a:p>
          <a:p>
            <a:pPr marL="0" indent="0" fontAlgn="ctr">
              <a:spcBef>
                <a:spcPct val="10000"/>
              </a:spcBef>
              <a:buSzPct val="180000"/>
              <a:buNone/>
              <a:defRPr/>
            </a:pPr>
            <a:r>
              <a:rPr lang="es-ES" b="1" noProof="1">
                <a:solidFill>
                  <a:schemeClr val="bg1"/>
                </a:solidFill>
                <a:latin typeface="Consolas" panose="020B0609020204030204" pitchFamily="49" charset="0"/>
              </a:rPr>
              <a:t>    !$acc end parallel</a:t>
            </a:r>
          </a:p>
          <a:p>
            <a:pPr marL="0" indent="0" fontAlgn="ctr">
              <a:spcBef>
                <a:spcPct val="10000"/>
              </a:spcBef>
              <a:buSzPct val="180000"/>
              <a:buNone/>
              <a:defRPr/>
            </a:pPr>
            <a:r>
              <a:rPr lang="es-ES" b="1" noProof="1">
                <a:solidFill>
                  <a:schemeClr val="bg1"/>
                </a:solidFill>
                <a:latin typeface="Consolas" panose="020B0609020204030204" pitchFamily="49" charset="0"/>
              </a:rPr>
              <a:t>  end subroutine</a:t>
            </a:r>
            <a:endParaRPr lang="en-US" b="1" noProof="1">
              <a:solidFill>
                <a:schemeClr val="bg1"/>
              </a:solidFill>
              <a:latin typeface="Consolas" panose="020B0609020204030204" pitchFamily="49" charset="0"/>
            </a:endParaRPr>
          </a:p>
        </p:txBody>
      </p:sp>
      <p:sp>
        <p:nvSpPr>
          <p:cNvPr id="7" name="Content Placeholder 11">
            <a:extLst>
              <a:ext uri="{FF2B5EF4-FFF2-40B4-BE49-F238E27FC236}">
                <a16:creationId xmlns:a16="http://schemas.microsoft.com/office/drawing/2014/main" id="{18AB3E4D-E18D-4F0B-B044-EDB2FC2B9161}"/>
              </a:ext>
            </a:extLst>
          </p:cNvPr>
          <p:cNvSpPr txBox="1">
            <a:spLocks/>
          </p:cNvSpPr>
          <p:nvPr/>
        </p:nvSpPr>
        <p:spPr>
          <a:xfrm>
            <a:off x="1573055" y="1618267"/>
            <a:ext cx="9976104" cy="326292"/>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noProof="1">
                <a:latin typeface="+mn-lt"/>
              </a:rPr>
              <a:t>deviceptr can be used in either the parallel, kernels, or data directive</a:t>
            </a:r>
          </a:p>
        </p:txBody>
      </p:sp>
      <p:sp>
        <p:nvSpPr>
          <p:cNvPr id="6" name="TextBox 5">
            <a:extLst>
              <a:ext uri="{FF2B5EF4-FFF2-40B4-BE49-F238E27FC236}">
                <a16:creationId xmlns:a16="http://schemas.microsoft.com/office/drawing/2014/main" id="{D7154A0E-DFC5-4365-931F-C80BFBD9B956}"/>
              </a:ext>
            </a:extLst>
          </p:cNvPr>
          <p:cNvSpPr txBox="1"/>
          <p:nvPr/>
        </p:nvSpPr>
        <p:spPr>
          <a:xfrm>
            <a:off x="8008957" y="3989459"/>
            <a:ext cx="2492506" cy="1323379"/>
          </a:xfrm>
          <a:prstGeom prst="rect">
            <a:avLst/>
          </a:prstGeom>
          <a:solidFill>
            <a:schemeClr val="tx1">
              <a:lumMod val="95000"/>
            </a:schemeClr>
          </a:solidFill>
          <a:ln>
            <a:solidFill>
              <a:schemeClr val="bg1"/>
            </a:solidFill>
          </a:ln>
        </p:spPr>
        <p:txBody>
          <a:bodyPr wrap="square" lIns="91386" tIns="45690" rIns="91386" bIns="45690" rtlCol="0">
            <a:spAutoFit/>
          </a:bodyPr>
          <a:lstStyle/>
          <a:p>
            <a:pPr algn="ctr"/>
            <a:r>
              <a:rPr lang="en-US" sz="2000" b="1" dirty="0">
                <a:solidFill>
                  <a:schemeClr val="bg1"/>
                </a:solidFill>
                <a:latin typeface="Trebuchet MS" pitchFamily="34" charset="0"/>
              </a:rPr>
              <a:t>Do not translate x and y, they are already device pointers!</a:t>
            </a:r>
            <a:endParaRPr lang="en-GB" sz="2000" b="1" dirty="0">
              <a:solidFill>
                <a:schemeClr val="bg1"/>
              </a:solidFill>
              <a:latin typeface="Trebuchet MS" pitchFamily="34" charset="0"/>
            </a:endParaRPr>
          </a:p>
        </p:txBody>
      </p:sp>
      <p:cxnSp>
        <p:nvCxnSpPr>
          <p:cNvPr id="8" name="Straight Arrow Connector 7">
            <a:extLst>
              <a:ext uri="{FF2B5EF4-FFF2-40B4-BE49-F238E27FC236}">
                <a16:creationId xmlns:a16="http://schemas.microsoft.com/office/drawing/2014/main" id="{25E2D302-FD94-425C-ACE7-84D5F58C4015}"/>
              </a:ext>
            </a:extLst>
          </p:cNvPr>
          <p:cNvCxnSpPr/>
          <p:nvPr/>
        </p:nvCxnSpPr>
        <p:spPr>
          <a:xfrm flipH="1">
            <a:off x="6701779" y="4294259"/>
            <a:ext cx="1274776"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71B28DD-A67F-4C97-ACCF-BD3E30289ED5}"/>
              </a:ext>
            </a:extLst>
          </p:cNvPr>
          <p:cNvSpPr txBox="1"/>
          <p:nvPr/>
        </p:nvSpPr>
        <p:spPr>
          <a:xfrm>
            <a:off x="1573055" y="886101"/>
            <a:ext cx="8446029" cy="6463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dirty="0">
                <a:solidFill>
                  <a:schemeClr val="bg1"/>
                </a:solidFill>
              </a:rPr>
              <a:t>The </a:t>
            </a:r>
            <a:r>
              <a:rPr lang="en-US" sz="2000" b="1" dirty="0">
                <a:solidFill>
                  <a:srgbClr val="FF0000"/>
                </a:solidFill>
              </a:rPr>
              <a:t>deviceptr</a:t>
            </a:r>
            <a:r>
              <a:rPr lang="en-US" sz="2000" dirty="0">
                <a:solidFill>
                  <a:schemeClr val="bg1"/>
                </a:solidFill>
              </a:rPr>
              <a:t> clause informs the compiler that an object is already on the device, so no translation is necessary.</a:t>
            </a:r>
          </a:p>
        </p:txBody>
      </p:sp>
    </p:spTree>
    <p:extLst>
      <p:ext uri="{BB962C8B-B14F-4D97-AF65-F5344CB8AC3E}">
        <p14:creationId xmlns:p14="http://schemas.microsoft.com/office/powerpoint/2010/main" val="3474678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DE0C8-3AA6-41EF-BB98-13BB0F070D56}"/>
              </a:ext>
            </a:extLst>
          </p:cNvPr>
          <p:cNvSpPr>
            <a:spLocks noGrp="1"/>
          </p:cNvSpPr>
          <p:nvPr>
            <p:ph type="title"/>
          </p:nvPr>
        </p:nvSpPr>
        <p:spPr>
          <a:xfrm>
            <a:off x="521762" y="201641"/>
            <a:ext cx="9976104" cy="590931"/>
          </a:xfrm>
        </p:spPr>
        <p:txBody>
          <a:bodyPr/>
          <a:lstStyle/>
          <a:p>
            <a:r>
              <a:rPr lang="en-US" dirty="0"/>
              <a:t>OpenACC &amp; thrust</a:t>
            </a:r>
          </a:p>
        </p:txBody>
      </p:sp>
      <p:pic>
        <p:nvPicPr>
          <p:cNvPr id="4" name="Picture 3">
            <a:extLst>
              <a:ext uri="{FF2B5EF4-FFF2-40B4-BE49-F238E27FC236}">
                <a16:creationId xmlns:a16="http://schemas.microsoft.com/office/drawing/2014/main" id="{77C11C58-3749-4146-829D-68E5CF16D3F0}"/>
              </a:ext>
            </a:extLst>
          </p:cNvPr>
          <p:cNvPicPr>
            <a:picLocks noChangeAspect="1"/>
          </p:cNvPicPr>
          <p:nvPr/>
        </p:nvPicPr>
        <p:blipFill>
          <a:blip r:embed="rId3"/>
          <a:stretch>
            <a:fillRect/>
          </a:stretch>
        </p:blipFill>
        <p:spPr>
          <a:xfrm>
            <a:off x="5618417" y="1736874"/>
            <a:ext cx="5015110" cy="3060734"/>
          </a:xfrm>
          <a:prstGeom prst="rect">
            <a:avLst/>
          </a:prstGeom>
          <a:ln w="3175">
            <a:noFill/>
          </a:ln>
          <a:effectLst>
            <a:outerShdw blurRad="292100" dist="139700" dir="2700000" algn="tl" rotWithShape="0">
              <a:srgbClr val="333333">
                <a:alpha val="65000"/>
              </a:srgbClr>
            </a:outerShdw>
          </a:effectLst>
        </p:spPr>
      </p:pic>
      <p:sp>
        <p:nvSpPr>
          <p:cNvPr id="5" name="Rectangle 4">
            <a:extLst>
              <a:ext uri="{FF2B5EF4-FFF2-40B4-BE49-F238E27FC236}">
                <a16:creationId xmlns:a16="http://schemas.microsoft.com/office/drawing/2014/main" id="{5CB94306-C4A4-460A-9ED1-46989EA67052}"/>
              </a:ext>
            </a:extLst>
          </p:cNvPr>
          <p:cNvSpPr/>
          <p:nvPr/>
        </p:nvSpPr>
        <p:spPr>
          <a:xfrm>
            <a:off x="7252143" y="4708043"/>
            <a:ext cx="1747657" cy="418970"/>
          </a:xfrm>
          <a:prstGeom prst="rect">
            <a:avLst/>
          </a:prstGeom>
          <a:solidFill>
            <a:schemeClr val="tx2"/>
          </a:solidFill>
          <a:ln>
            <a:noFill/>
          </a:ln>
          <a:effectLst>
            <a:outerShdw blurRad="508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thrust.github.io</a:t>
            </a:r>
          </a:p>
        </p:txBody>
      </p:sp>
      <p:sp>
        <p:nvSpPr>
          <p:cNvPr id="6" name="TextBox 5">
            <a:extLst>
              <a:ext uri="{FF2B5EF4-FFF2-40B4-BE49-F238E27FC236}">
                <a16:creationId xmlns:a16="http://schemas.microsoft.com/office/drawing/2014/main" id="{99D54933-B520-4A4F-9CFE-DDF98F484B6F}"/>
              </a:ext>
            </a:extLst>
          </p:cNvPr>
          <p:cNvSpPr txBox="1"/>
          <p:nvPr/>
        </p:nvSpPr>
        <p:spPr>
          <a:xfrm>
            <a:off x="635995" y="960498"/>
            <a:ext cx="4206240" cy="2308324"/>
          </a:xfrm>
          <a:prstGeom prst="rect">
            <a:avLst/>
          </a:prstGeom>
          <a:noFill/>
        </p:spPr>
        <p:txBody>
          <a:bodyPr wrap="square" rtlCol="0">
            <a:spAutoFit/>
          </a:bodyPr>
          <a:lstStyle/>
          <a:p>
            <a:r>
              <a:rPr lang="en-US" dirty="0">
                <a:solidFill>
                  <a:schemeClr val="bg1"/>
                </a:solidFill>
              </a:rPr>
              <a:t>Thrust is a STL-like library for C++ on accelerators.</a:t>
            </a:r>
          </a:p>
          <a:p>
            <a:pPr marL="285750" indent="-285750">
              <a:buFont typeface="Arial" panose="020B0604020202020204" pitchFamily="34" charset="0"/>
              <a:buChar char="•"/>
            </a:pPr>
            <a:r>
              <a:rPr lang="en-US" dirty="0">
                <a:solidFill>
                  <a:schemeClr val="bg1"/>
                </a:solidFill>
              </a:rPr>
              <a:t>High-level interface</a:t>
            </a:r>
          </a:p>
          <a:p>
            <a:pPr marL="285750" indent="-285750">
              <a:buFont typeface="Arial" panose="020B0604020202020204" pitchFamily="34" charset="0"/>
              <a:buChar char="•"/>
            </a:pPr>
            <a:r>
              <a:rPr lang="en-US" dirty="0">
                <a:solidFill>
                  <a:schemeClr val="bg1"/>
                </a:solidFill>
              </a:rPr>
              <a:t>Host/Device container classes</a:t>
            </a:r>
          </a:p>
          <a:p>
            <a:pPr marL="285750" indent="-285750">
              <a:buFont typeface="Arial" panose="020B0604020202020204" pitchFamily="34" charset="0"/>
              <a:buChar char="•"/>
            </a:pPr>
            <a:r>
              <a:rPr lang="en-US" dirty="0">
                <a:solidFill>
                  <a:schemeClr val="bg1"/>
                </a:solidFill>
              </a:rPr>
              <a:t>Common parallel algorithms</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It’s possible to cast Thrust vectors to device pointers for use with OpenACC</a:t>
            </a:r>
          </a:p>
        </p:txBody>
      </p:sp>
      <p:sp>
        <p:nvSpPr>
          <p:cNvPr id="7" name="TextBox 6">
            <a:extLst>
              <a:ext uri="{FF2B5EF4-FFF2-40B4-BE49-F238E27FC236}">
                <a16:creationId xmlns:a16="http://schemas.microsoft.com/office/drawing/2014/main" id="{3EF682E8-135D-4BFC-9CEC-D155A0E1D3E0}"/>
              </a:ext>
            </a:extLst>
          </p:cNvPr>
          <p:cNvSpPr txBox="1"/>
          <p:nvPr/>
        </p:nvSpPr>
        <p:spPr>
          <a:xfrm>
            <a:off x="476487" y="3477101"/>
            <a:ext cx="4723859" cy="1966692"/>
          </a:xfrm>
          <a:prstGeom prst="rect">
            <a:avLst/>
          </a:prstGeom>
          <a:solidFill>
            <a:schemeClr val="tx1">
              <a:lumMod val="95000"/>
            </a:schemeClr>
          </a:solidFill>
          <a:ln w="63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400" b="1" noProof="1">
                <a:solidFill>
                  <a:schemeClr val="bg1"/>
                </a:solidFill>
                <a:latin typeface="Consolas" panose="020B0609020204030204" pitchFamily="49" charset="0"/>
              </a:rPr>
              <a:t>void saxpy(int n, float a, float *x, float *y)</a:t>
            </a:r>
          </a:p>
          <a:p>
            <a:pPr eaLnBrk="0" fontAlgn="ctr" hangingPunct="0">
              <a:spcBef>
                <a:spcPct val="10000"/>
              </a:spcBef>
              <a:buSzPct val="180000"/>
            </a:pPr>
            <a:r>
              <a:rPr lang="en-US" sz="1400" b="1" noProof="1">
                <a:solidFill>
                  <a:schemeClr val="bg1"/>
                </a:solidFill>
                <a:latin typeface="Consolas" panose="020B0609020204030204" pitchFamily="49" charset="0"/>
              </a:rPr>
              <a:t>{</a:t>
            </a:r>
          </a:p>
          <a:p>
            <a:pPr eaLnBrk="0" fontAlgn="ctr" hangingPunct="0">
              <a:spcBef>
                <a:spcPct val="10000"/>
              </a:spcBef>
              <a:buSzPct val="180000"/>
            </a:pPr>
            <a:r>
              <a:rPr lang="en-US" sz="1400" b="1" noProof="1">
                <a:solidFill>
                  <a:schemeClr val="bg1"/>
                </a:solidFill>
                <a:latin typeface="Consolas" panose="020B0609020204030204" pitchFamily="49" charset="0"/>
              </a:rPr>
              <a:t>#pragma acc parallel loop deviceptr(x,y)</a:t>
            </a:r>
          </a:p>
          <a:p>
            <a:pPr eaLnBrk="0" fontAlgn="ctr" hangingPunct="0">
              <a:spcBef>
                <a:spcPct val="10000"/>
              </a:spcBef>
              <a:buSzPct val="180000"/>
            </a:pPr>
            <a:r>
              <a:rPr lang="en-US" sz="1400" b="1" noProof="1">
                <a:solidFill>
                  <a:schemeClr val="bg1"/>
                </a:solidFill>
                <a:latin typeface="Consolas" panose="020B0609020204030204" pitchFamily="49" charset="0"/>
              </a:rPr>
              <a:t>	for(int i = 0; i &lt; n; i++) {</a:t>
            </a:r>
          </a:p>
          <a:p>
            <a:pPr eaLnBrk="0" fontAlgn="ctr" hangingPunct="0">
              <a:spcBef>
                <a:spcPct val="10000"/>
              </a:spcBef>
              <a:buSzPct val="180000"/>
            </a:pPr>
            <a:r>
              <a:rPr lang="en-US" sz="1400" b="1" noProof="1">
                <a:solidFill>
                  <a:schemeClr val="bg1"/>
                </a:solidFill>
                <a:latin typeface="Consolas" panose="020B0609020204030204" pitchFamily="49" charset="0"/>
              </a:rPr>
              <a:t>		y[i] = a*x[i] + y[i];</a:t>
            </a:r>
          </a:p>
          <a:p>
            <a:pPr eaLnBrk="0" fontAlgn="ctr" hangingPunct="0">
              <a:spcBef>
                <a:spcPct val="10000"/>
              </a:spcBef>
              <a:buSzPct val="180000"/>
            </a:pPr>
            <a:r>
              <a:rPr lang="en-US" sz="1400" b="1" noProof="1">
                <a:solidFill>
                  <a:schemeClr val="bg1"/>
                </a:solidFill>
                <a:latin typeface="Consolas" panose="020B0609020204030204" pitchFamily="49" charset="0"/>
              </a:rPr>
              <a:t>	}</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r>
              <a:rPr lang="en-US" sz="1400" b="1" noProof="1">
                <a:solidFill>
                  <a:schemeClr val="bg1"/>
                </a:solidFill>
                <a:latin typeface="Consolas" panose="020B0609020204030204" pitchFamily="49" charset="0"/>
              </a:rPr>
              <a:t>}</a:t>
            </a:r>
          </a:p>
        </p:txBody>
      </p:sp>
    </p:spTree>
    <p:extLst>
      <p:ext uri="{BB962C8B-B14F-4D97-AF65-F5344CB8AC3E}">
        <p14:creationId xmlns:p14="http://schemas.microsoft.com/office/powerpoint/2010/main" val="1685227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DE0C8-3AA6-41EF-BB98-13BB0F070D56}"/>
              </a:ext>
            </a:extLst>
          </p:cNvPr>
          <p:cNvSpPr>
            <a:spLocks noGrp="1"/>
          </p:cNvSpPr>
          <p:nvPr>
            <p:ph type="title"/>
          </p:nvPr>
        </p:nvSpPr>
        <p:spPr>
          <a:xfrm>
            <a:off x="521762" y="201641"/>
            <a:ext cx="9976104" cy="590931"/>
          </a:xfrm>
        </p:spPr>
        <p:txBody>
          <a:bodyPr/>
          <a:lstStyle/>
          <a:p>
            <a:r>
              <a:rPr lang="en-US" dirty="0"/>
              <a:t>OpenACC &amp; thrust</a:t>
            </a:r>
          </a:p>
        </p:txBody>
      </p:sp>
      <p:sp>
        <p:nvSpPr>
          <p:cNvPr id="6" name="TextBox 5">
            <a:extLst>
              <a:ext uri="{FF2B5EF4-FFF2-40B4-BE49-F238E27FC236}">
                <a16:creationId xmlns:a16="http://schemas.microsoft.com/office/drawing/2014/main" id="{99D54933-B520-4A4F-9CFE-DDF98F484B6F}"/>
              </a:ext>
            </a:extLst>
          </p:cNvPr>
          <p:cNvSpPr txBox="1"/>
          <p:nvPr/>
        </p:nvSpPr>
        <p:spPr>
          <a:xfrm>
            <a:off x="635995" y="960498"/>
            <a:ext cx="4206240" cy="2308324"/>
          </a:xfrm>
          <a:prstGeom prst="rect">
            <a:avLst/>
          </a:prstGeom>
          <a:noFill/>
        </p:spPr>
        <p:txBody>
          <a:bodyPr wrap="square" rtlCol="0">
            <a:spAutoFit/>
          </a:bodyPr>
          <a:lstStyle/>
          <a:p>
            <a:r>
              <a:rPr lang="en-US" dirty="0">
                <a:solidFill>
                  <a:schemeClr val="bg1"/>
                </a:solidFill>
              </a:rPr>
              <a:t>Thrust is a STL-like library for C++ on accelerators.</a:t>
            </a:r>
          </a:p>
          <a:p>
            <a:pPr marL="285750" indent="-285750">
              <a:buFont typeface="Arial" panose="020B0604020202020204" pitchFamily="34" charset="0"/>
              <a:buChar char="•"/>
            </a:pPr>
            <a:r>
              <a:rPr lang="en-US" dirty="0">
                <a:solidFill>
                  <a:schemeClr val="bg1"/>
                </a:solidFill>
              </a:rPr>
              <a:t>High-level interface</a:t>
            </a:r>
          </a:p>
          <a:p>
            <a:pPr marL="285750" indent="-285750">
              <a:buFont typeface="Arial" panose="020B0604020202020204" pitchFamily="34" charset="0"/>
              <a:buChar char="•"/>
            </a:pPr>
            <a:r>
              <a:rPr lang="en-US" dirty="0">
                <a:solidFill>
                  <a:schemeClr val="bg1"/>
                </a:solidFill>
              </a:rPr>
              <a:t>Host/Device container classes</a:t>
            </a:r>
          </a:p>
          <a:p>
            <a:pPr marL="285750" indent="-285750">
              <a:buFont typeface="Arial" panose="020B0604020202020204" pitchFamily="34" charset="0"/>
              <a:buChar char="•"/>
            </a:pPr>
            <a:r>
              <a:rPr lang="en-US" dirty="0">
                <a:solidFill>
                  <a:schemeClr val="bg1"/>
                </a:solidFill>
              </a:rPr>
              <a:t>Common parallel algorithms</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It’s possible to cast Thrust vectors to device pointers for use with OpenACC</a:t>
            </a:r>
          </a:p>
        </p:txBody>
      </p:sp>
      <p:sp>
        <p:nvSpPr>
          <p:cNvPr id="7" name="TextBox 6">
            <a:extLst>
              <a:ext uri="{FF2B5EF4-FFF2-40B4-BE49-F238E27FC236}">
                <a16:creationId xmlns:a16="http://schemas.microsoft.com/office/drawing/2014/main" id="{3EF682E8-135D-4BFC-9CEC-D155A0E1D3E0}"/>
              </a:ext>
            </a:extLst>
          </p:cNvPr>
          <p:cNvSpPr txBox="1"/>
          <p:nvPr/>
        </p:nvSpPr>
        <p:spPr>
          <a:xfrm>
            <a:off x="476487" y="3477101"/>
            <a:ext cx="4723859" cy="1966692"/>
          </a:xfrm>
          <a:prstGeom prst="rect">
            <a:avLst/>
          </a:prstGeom>
          <a:solidFill>
            <a:schemeClr val="tx1">
              <a:lumMod val="95000"/>
            </a:schemeClr>
          </a:solidFill>
          <a:ln w="9525">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400" b="1" noProof="1">
                <a:solidFill>
                  <a:schemeClr val="bg1"/>
                </a:solidFill>
                <a:latin typeface="Consolas" panose="020B0609020204030204" pitchFamily="49" charset="0"/>
              </a:rPr>
              <a:t>void saxpy(int n, float a, float *x, float *y)</a:t>
            </a:r>
          </a:p>
          <a:p>
            <a:pPr eaLnBrk="0" fontAlgn="ctr" hangingPunct="0">
              <a:spcBef>
                <a:spcPct val="10000"/>
              </a:spcBef>
              <a:buSzPct val="180000"/>
            </a:pPr>
            <a:r>
              <a:rPr lang="en-US" sz="1400" b="1" noProof="1">
                <a:solidFill>
                  <a:schemeClr val="bg1"/>
                </a:solidFill>
                <a:latin typeface="Consolas" panose="020B0609020204030204" pitchFamily="49" charset="0"/>
              </a:rPr>
              <a:t>{</a:t>
            </a:r>
          </a:p>
          <a:p>
            <a:pPr eaLnBrk="0" fontAlgn="ctr" hangingPunct="0">
              <a:spcBef>
                <a:spcPct val="10000"/>
              </a:spcBef>
              <a:buSzPct val="180000"/>
            </a:pPr>
            <a:r>
              <a:rPr lang="en-US" sz="1400" b="1" noProof="1">
                <a:solidFill>
                  <a:schemeClr val="bg1"/>
                </a:solidFill>
                <a:latin typeface="Consolas" panose="020B0609020204030204" pitchFamily="49" charset="0"/>
              </a:rPr>
              <a:t>#pragma acc parallel loop deviceptr(x,y)</a:t>
            </a:r>
          </a:p>
          <a:p>
            <a:pPr eaLnBrk="0" fontAlgn="ctr" hangingPunct="0">
              <a:spcBef>
                <a:spcPct val="10000"/>
              </a:spcBef>
              <a:buSzPct val="180000"/>
            </a:pPr>
            <a:r>
              <a:rPr lang="en-US" sz="1400" b="1" noProof="1">
                <a:solidFill>
                  <a:schemeClr val="bg1"/>
                </a:solidFill>
                <a:latin typeface="Consolas" panose="020B0609020204030204" pitchFamily="49" charset="0"/>
              </a:rPr>
              <a:t>	for(int i = 0; i &lt; n; i++) {</a:t>
            </a:r>
          </a:p>
          <a:p>
            <a:pPr eaLnBrk="0" fontAlgn="ctr" hangingPunct="0">
              <a:spcBef>
                <a:spcPct val="10000"/>
              </a:spcBef>
              <a:buSzPct val="180000"/>
            </a:pPr>
            <a:r>
              <a:rPr lang="en-US" sz="1400" b="1" noProof="1">
                <a:solidFill>
                  <a:schemeClr val="bg1"/>
                </a:solidFill>
                <a:latin typeface="Consolas" panose="020B0609020204030204" pitchFamily="49" charset="0"/>
              </a:rPr>
              <a:t>		y[i] = a*x[i] + y[i];</a:t>
            </a:r>
          </a:p>
          <a:p>
            <a:pPr eaLnBrk="0" fontAlgn="ctr" hangingPunct="0">
              <a:spcBef>
                <a:spcPct val="10000"/>
              </a:spcBef>
              <a:buSzPct val="180000"/>
            </a:pPr>
            <a:r>
              <a:rPr lang="en-US" sz="1400" b="1" noProof="1">
                <a:solidFill>
                  <a:schemeClr val="bg1"/>
                </a:solidFill>
                <a:latin typeface="Consolas" panose="020B0609020204030204" pitchFamily="49" charset="0"/>
              </a:rPr>
              <a:t>	}</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r>
              <a:rPr lang="en-US" sz="1400" b="1" noProof="1">
                <a:solidFill>
                  <a:schemeClr val="bg1"/>
                </a:solidFill>
                <a:latin typeface="Consolas" panose="020B0609020204030204" pitchFamily="49" charset="0"/>
              </a:rPr>
              <a:t>}</a:t>
            </a:r>
          </a:p>
        </p:txBody>
      </p:sp>
      <p:sp>
        <p:nvSpPr>
          <p:cNvPr id="8" name="TextBox 7">
            <a:extLst>
              <a:ext uri="{FF2B5EF4-FFF2-40B4-BE49-F238E27FC236}">
                <a16:creationId xmlns:a16="http://schemas.microsoft.com/office/drawing/2014/main" id="{63F0B56A-66F9-46B1-949D-5FDEC6E91E55}"/>
              </a:ext>
            </a:extLst>
          </p:cNvPr>
          <p:cNvSpPr txBox="1"/>
          <p:nvPr/>
        </p:nvSpPr>
        <p:spPr>
          <a:xfrm>
            <a:off x="5923909" y="1046676"/>
            <a:ext cx="4723859" cy="4444294"/>
          </a:xfrm>
          <a:prstGeom prst="rect">
            <a:avLst/>
          </a:prstGeom>
          <a:solidFill>
            <a:schemeClr val="tx1">
              <a:lumMod val="95000"/>
            </a:schemeClr>
          </a:solidFill>
          <a:ln w="9525">
            <a:solidFill>
              <a:srgbClr val="92D0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int N = 1&lt;&lt;20;</a:t>
            </a:r>
          </a:p>
          <a:p>
            <a:r>
              <a:rPr lang="en-US" sz="1400" dirty="0">
                <a:solidFill>
                  <a:schemeClr val="accent2"/>
                </a:solidFill>
                <a:latin typeface="Consolas" panose="020B0609020204030204" pitchFamily="49" charset="0"/>
              </a:rPr>
              <a:t>  thrust::</a:t>
            </a:r>
            <a:r>
              <a:rPr lang="en-US" sz="1400" dirty="0" err="1">
                <a:solidFill>
                  <a:schemeClr val="accent2"/>
                </a:solidFill>
                <a:latin typeface="Consolas" panose="020B0609020204030204" pitchFamily="49" charset="0"/>
              </a:rPr>
              <a:t>host_vector</a:t>
            </a:r>
            <a:r>
              <a:rPr lang="en-US" sz="1400" dirty="0">
                <a:solidFill>
                  <a:schemeClr val="accent2"/>
                </a:solidFill>
                <a:latin typeface="Consolas" panose="020B0609020204030204" pitchFamily="49" charset="0"/>
              </a:rPr>
              <a:t>&lt;float&gt; x(N), y(N);</a:t>
            </a:r>
          </a:p>
          <a:p>
            <a:r>
              <a:rPr lang="en-US" sz="1400" b="1" dirty="0">
                <a:solidFill>
                  <a:schemeClr val="bg1"/>
                </a:solidFill>
                <a:latin typeface="Consolas" panose="020B0609020204030204" pitchFamily="49" charset="0"/>
                <a:cs typeface="Courier New" panose="02070309020205020404" pitchFamily="49" charset="0"/>
              </a:rPr>
              <a:t>  for(int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=0;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&lt;N;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a:t>
            </a:r>
          </a:p>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x[</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 = 1.0f;</a:t>
            </a:r>
          </a:p>
          <a:p>
            <a:r>
              <a:rPr lang="en-US" sz="1400" b="1" dirty="0">
                <a:solidFill>
                  <a:schemeClr val="bg1"/>
                </a:solidFill>
                <a:latin typeface="Consolas" panose="020B0609020204030204" pitchFamily="49" charset="0"/>
                <a:cs typeface="Courier New" panose="02070309020205020404" pitchFamily="49" charset="0"/>
              </a:rPr>
              <a:t>    y[</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 = 0.0f;</a:t>
            </a:r>
          </a:p>
          <a:p>
            <a:r>
              <a:rPr lang="en-US" sz="1400" b="1" dirty="0">
                <a:solidFill>
                  <a:schemeClr val="bg1"/>
                </a:solidFill>
                <a:latin typeface="Consolas" panose="020B0609020204030204" pitchFamily="49" charset="0"/>
                <a:cs typeface="Courier New" panose="02070309020205020404" pitchFamily="49" charset="0"/>
              </a:rPr>
              <a:t>  }</a:t>
            </a:r>
          </a:p>
          <a:p>
            <a:endParaRPr lang="en-US" sz="1400" b="1" dirty="0">
              <a:solidFill>
                <a:schemeClr val="bg1"/>
              </a:solidFill>
              <a:latin typeface="Consolas" panose="020B0609020204030204" pitchFamily="49" charset="0"/>
              <a:cs typeface="Courier New" panose="02070309020205020404" pitchFamily="49" charset="0"/>
            </a:endParaRPr>
          </a:p>
          <a:p>
            <a:r>
              <a:rPr lang="en-US" sz="1400" b="1" dirty="0">
                <a:solidFill>
                  <a:schemeClr val="bg1"/>
                </a:solidFill>
                <a:latin typeface="Consolas" panose="020B0609020204030204" pitchFamily="49" charset="0"/>
                <a:cs typeface="Courier New" panose="02070309020205020404" pitchFamily="49" charset="0"/>
              </a:rPr>
              <a:t>  // Copy to Device</a:t>
            </a:r>
          </a:p>
          <a:p>
            <a:r>
              <a:rPr lang="en-US" sz="1400" b="1" dirty="0">
                <a:solidFill>
                  <a:srgbClr val="92D050"/>
                </a:solidFill>
                <a:latin typeface="Consolas" panose="020B0609020204030204" pitchFamily="49" charset="0"/>
                <a:cs typeface="Courier New" panose="02070309020205020404" pitchFamily="49" charset="0"/>
              </a:rPr>
              <a:t>  thrust::</a:t>
            </a:r>
            <a:r>
              <a:rPr lang="en-US" sz="1400" b="1" dirty="0" err="1">
                <a:solidFill>
                  <a:srgbClr val="92D050"/>
                </a:solidFill>
                <a:latin typeface="Consolas" panose="020B0609020204030204" pitchFamily="49" charset="0"/>
                <a:cs typeface="Courier New" panose="02070309020205020404" pitchFamily="49" charset="0"/>
              </a:rPr>
              <a:t>device_vector</a:t>
            </a:r>
            <a:r>
              <a:rPr lang="en-US" sz="1400" b="1" dirty="0">
                <a:solidFill>
                  <a:srgbClr val="92D050"/>
                </a:solidFill>
                <a:latin typeface="Consolas" panose="020B0609020204030204" pitchFamily="49" charset="0"/>
                <a:cs typeface="Courier New" panose="02070309020205020404" pitchFamily="49" charset="0"/>
              </a:rPr>
              <a:t>&lt;float&gt; </a:t>
            </a:r>
            <a:r>
              <a:rPr lang="en-US" sz="1400" b="1" dirty="0" err="1">
                <a:solidFill>
                  <a:srgbClr val="92D050"/>
                </a:solidFill>
                <a:latin typeface="Consolas" panose="020B0609020204030204" pitchFamily="49" charset="0"/>
                <a:cs typeface="Courier New" panose="02070309020205020404" pitchFamily="49" charset="0"/>
              </a:rPr>
              <a:t>d_x</a:t>
            </a:r>
            <a:r>
              <a:rPr lang="en-US" sz="1400" b="1" dirty="0">
                <a:solidFill>
                  <a:srgbClr val="92D050"/>
                </a:solidFill>
                <a:latin typeface="Consolas" panose="020B0609020204030204" pitchFamily="49" charset="0"/>
                <a:cs typeface="Courier New" panose="02070309020205020404" pitchFamily="49" charset="0"/>
              </a:rPr>
              <a:t> = x;</a:t>
            </a:r>
          </a:p>
          <a:p>
            <a:r>
              <a:rPr lang="en-US" sz="1400" b="1" dirty="0">
                <a:solidFill>
                  <a:srgbClr val="92D050"/>
                </a:solidFill>
                <a:latin typeface="Consolas" panose="020B0609020204030204" pitchFamily="49" charset="0"/>
                <a:cs typeface="Courier New" panose="02070309020205020404" pitchFamily="49" charset="0"/>
              </a:rPr>
              <a:t>  thrust::</a:t>
            </a:r>
            <a:r>
              <a:rPr lang="en-US" sz="1400" b="1" dirty="0" err="1">
                <a:solidFill>
                  <a:srgbClr val="92D050"/>
                </a:solidFill>
                <a:latin typeface="Consolas" panose="020B0609020204030204" pitchFamily="49" charset="0"/>
                <a:cs typeface="Courier New" panose="02070309020205020404" pitchFamily="49" charset="0"/>
              </a:rPr>
              <a:t>device_vector</a:t>
            </a:r>
            <a:r>
              <a:rPr lang="en-US" sz="1400" b="1" dirty="0">
                <a:solidFill>
                  <a:srgbClr val="92D050"/>
                </a:solidFill>
                <a:latin typeface="Consolas" panose="020B0609020204030204" pitchFamily="49" charset="0"/>
                <a:cs typeface="Courier New" panose="02070309020205020404" pitchFamily="49" charset="0"/>
              </a:rPr>
              <a:t>&lt;float&gt; </a:t>
            </a:r>
            <a:r>
              <a:rPr lang="en-US" sz="1400" b="1" dirty="0" err="1">
                <a:solidFill>
                  <a:srgbClr val="92D050"/>
                </a:solidFill>
                <a:latin typeface="Consolas" panose="020B0609020204030204" pitchFamily="49" charset="0"/>
                <a:cs typeface="Courier New" panose="02070309020205020404" pitchFamily="49" charset="0"/>
              </a:rPr>
              <a:t>d_y</a:t>
            </a:r>
            <a:r>
              <a:rPr lang="en-US" sz="1400" b="1" dirty="0">
                <a:solidFill>
                  <a:srgbClr val="92D050"/>
                </a:solidFill>
                <a:latin typeface="Consolas" panose="020B0609020204030204" pitchFamily="49" charset="0"/>
                <a:cs typeface="Courier New" panose="02070309020205020404" pitchFamily="49" charset="0"/>
              </a:rPr>
              <a:t> = y;</a:t>
            </a:r>
          </a:p>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saxpy(N,2.0, </a:t>
            </a:r>
            <a:r>
              <a:rPr lang="en-US" sz="1400" b="1" dirty="0" err="1">
                <a:solidFill>
                  <a:srgbClr val="FF0000"/>
                </a:solidFill>
                <a:latin typeface="Consolas" panose="020B0609020204030204" pitchFamily="49" charset="0"/>
                <a:cs typeface="Courier New" panose="02070309020205020404" pitchFamily="49" charset="0"/>
              </a:rPr>
              <a:t>d_x.data</a:t>
            </a:r>
            <a:r>
              <a:rPr lang="en-US" sz="1400" b="1" dirty="0">
                <a:solidFill>
                  <a:srgbClr val="FF0000"/>
                </a:solidFill>
                <a:latin typeface="Consolas" panose="020B0609020204030204" pitchFamily="49" charset="0"/>
                <a:cs typeface="Courier New" panose="02070309020205020404" pitchFamily="49" charset="0"/>
              </a:rPr>
              <a:t>().get()</a:t>
            </a:r>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a:t>
            </a:r>
            <a:r>
              <a:rPr lang="en-US" sz="1400" b="1" dirty="0" err="1">
                <a:solidFill>
                  <a:srgbClr val="FF0000"/>
                </a:solidFill>
                <a:latin typeface="Consolas" panose="020B0609020204030204" pitchFamily="49" charset="0"/>
                <a:cs typeface="Courier New" panose="02070309020205020404" pitchFamily="49" charset="0"/>
              </a:rPr>
              <a:t>d_y.data</a:t>
            </a:r>
            <a:r>
              <a:rPr lang="en-US" sz="1400" b="1" dirty="0">
                <a:solidFill>
                  <a:srgbClr val="FF0000"/>
                </a:solidFill>
                <a:latin typeface="Consolas" panose="020B0609020204030204" pitchFamily="49" charset="0"/>
                <a:cs typeface="Courier New" panose="02070309020205020404" pitchFamily="49" charset="0"/>
              </a:rPr>
              <a:t>().get()</a:t>
            </a:r>
            <a:r>
              <a:rPr lang="en-US" sz="1400" b="1" dirty="0">
                <a:solidFill>
                  <a:schemeClr val="bg1"/>
                </a:solidFill>
                <a:latin typeface="Consolas" panose="020B0609020204030204" pitchFamily="49" charset="0"/>
                <a:cs typeface="Courier New" panose="02070309020205020404" pitchFamily="49" charset="0"/>
              </a:rPr>
              <a:t>);</a:t>
            </a:r>
          </a:p>
          <a:p>
            <a:endParaRPr lang="en-US" sz="1400" b="1" dirty="0">
              <a:solidFill>
                <a:schemeClr val="bg1"/>
              </a:solidFill>
              <a:latin typeface="Consolas" panose="020B0609020204030204" pitchFamily="49" charset="0"/>
              <a:cs typeface="Courier New" panose="02070309020205020404" pitchFamily="49" charset="0"/>
            </a:endParaRPr>
          </a:p>
          <a:p>
            <a:r>
              <a:rPr lang="en-US" sz="1400" b="1" dirty="0">
                <a:solidFill>
                  <a:schemeClr val="bg1"/>
                </a:solidFill>
                <a:latin typeface="Consolas" panose="020B0609020204030204" pitchFamily="49" charset="0"/>
                <a:cs typeface="Courier New" panose="02070309020205020404" pitchFamily="49" charset="0"/>
              </a:rPr>
              <a:t>  // Copy back to host</a:t>
            </a:r>
          </a:p>
          <a:p>
            <a:r>
              <a:rPr lang="en-US" sz="1400" b="1" dirty="0">
                <a:solidFill>
                  <a:schemeClr val="bg1"/>
                </a:solidFill>
                <a:latin typeface="Consolas" panose="020B0609020204030204" pitchFamily="49" charset="0"/>
                <a:cs typeface="Courier New" panose="02070309020205020404" pitchFamily="49" charset="0"/>
              </a:rPr>
              <a:t>  y = </a:t>
            </a:r>
            <a:r>
              <a:rPr lang="en-US" sz="1400" b="1" dirty="0" err="1">
                <a:solidFill>
                  <a:schemeClr val="bg1"/>
                </a:solidFill>
                <a:latin typeface="Consolas" panose="020B0609020204030204" pitchFamily="49" charset="0"/>
                <a:cs typeface="Courier New" panose="02070309020205020404" pitchFamily="49" charset="0"/>
              </a:rPr>
              <a:t>d_y</a:t>
            </a:r>
            <a:r>
              <a:rPr lang="en-US" sz="1400" b="1" dirty="0">
                <a:solidFill>
                  <a:schemeClr val="bg1"/>
                </a:solidFill>
                <a:latin typeface="Consolas" panose="020B0609020204030204" pitchFamily="49" charset="0"/>
                <a:cs typeface="Courier New" panose="02070309020205020404" pitchFamily="49" charset="0"/>
              </a:rPr>
              <a:t>;</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endParaRPr lang="en-US" sz="1400" b="1" noProof="1">
              <a:solidFill>
                <a:schemeClr val="bg1"/>
              </a:solidFill>
              <a:latin typeface="Consolas" panose="020B0609020204030204" pitchFamily="49" charset="0"/>
            </a:endParaRPr>
          </a:p>
        </p:txBody>
      </p:sp>
    </p:spTree>
    <p:extLst>
      <p:ext uri="{BB962C8B-B14F-4D97-AF65-F5344CB8AC3E}">
        <p14:creationId xmlns:p14="http://schemas.microsoft.com/office/powerpoint/2010/main" val="4185406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DE0C8-3AA6-41EF-BB98-13BB0F070D56}"/>
              </a:ext>
            </a:extLst>
          </p:cNvPr>
          <p:cNvSpPr>
            <a:spLocks noGrp="1"/>
          </p:cNvSpPr>
          <p:nvPr>
            <p:ph type="title"/>
          </p:nvPr>
        </p:nvSpPr>
        <p:spPr>
          <a:xfrm>
            <a:off x="521762" y="201641"/>
            <a:ext cx="9976104" cy="590931"/>
          </a:xfrm>
        </p:spPr>
        <p:txBody>
          <a:bodyPr/>
          <a:lstStyle/>
          <a:p>
            <a:r>
              <a:rPr lang="en-US" dirty="0"/>
              <a:t>OpenACC &amp; thrust</a:t>
            </a:r>
          </a:p>
        </p:txBody>
      </p:sp>
      <p:sp>
        <p:nvSpPr>
          <p:cNvPr id="6" name="TextBox 5">
            <a:extLst>
              <a:ext uri="{FF2B5EF4-FFF2-40B4-BE49-F238E27FC236}">
                <a16:creationId xmlns:a16="http://schemas.microsoft.com/office/drawing/2014/main" id="{99D54933-B520-4A4F-9CFE-DDF98F484B6F}"/>
              </a:ext>
            </a:extLst>
          </p:cNvPr>
          <p:cNvSpPr txBox="1"/>
          <p:nvPr/>
        </p:nvSpPr>
        <p:spPr>
          <a:xfrm>
            <a:off x="635995" y="960498"/>
            <a:ext cx="4206240" cy="2308324"/>
          </a:xfrm>
          <a:prstGeom prst="rect">
            <a:avLst/>
          </a:prstGeom>
          <a:noFill/>
        </p:spPr>
        <p:txBody>
          <a:bodyPr wrap="square" rtlCol="0">
            <a:spAutoFit/>
          </a:bodyPr>
          <a:lstStyle/>
          <a:p>
            <a:r>
              <a:rPr lang="en-US" dirty="0">
                <a:solidFill>
                  <a:schemeClr val="bg1"/>
                </a:solidFill>
              </a:rPr>
              <a:t>Thrust is a STL-like library for C++ on accelerators.</a:t>
            </a:r>
          </a:p>
          <a:p>
            <a:pPr marL="285750" indent="-285750">
              <a:buFont typeface="Arial" panose="020B0604020202020204" pitchFamily="34" charset="0"/>
              <a:buChar char="•"/>
            </a:pPr>
            <a:r>
              <a:rPr lang="en-US" dirty="0">
                <a:solidFill>
                  <a:schemeClr val="bg1"/>
                </a:solidFill>
              </a:rPr>
              <a:t>High-level interface</a:t>
            </a:r>
          </a:p>
          <a:p>
            <a:pPr marL="285750" indent="-285750">
              <a:buFont typeface="Arial" panose="020B0604020202020204" pitchFamily="34" charset="0"/>
              <a:buChar char="•"/>
            </a:pPr>
            <a:r>
              <a:rPr lang="en-US" dirty="0">
                <a:solidFill>
                  <a:schemeClr val="bg1"/>
                </a:solidFill>
              </a:rPr>
              <a:t>Host/Device container classes</a:t>
            </a:r>
          </a:p>
          <a:p>
            <a:pPr marL="285750" indent="-285750">
              <a:buFont typeface="Arial" panose="020B0604020202020204" pitchFamily="34" charset="0"/>
              <a:buChar char="•"/>
            </a:pPr>
            <a:r>
              <a:rPr lang="en-US" dirty="0">
                <a:solidFill>
                  <a:schemeClr val="bg1"/>
                </a:solidFill>
              </a:rPr>
              <a:t>Common parallel algorithms</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It’s possible to cast Thrust vectors to device pointers for use with OpenACC</a:t>
            </a:r>
          </a:p>
        </p:txBody>
      </p:sp>
      <p:sp>
        <p:nvSpPr>
          <p:cNvPr id="7" name="TextBox 6">
            <a:extLst>
              <a:ext uri="{FF2B5EF4-FFF2-40B4-BE49-F238E27FC236}">
                <a16:creationId xmlns:a16="http://schemas.microsoft.com/office/drawing/2014/main" id="{3EF682E8-135D-4BFC-9CEC-D155A0E1D3E0}"/>
              </a:ext>
            </a:extLst>
          </p:cNvPr>
          <p:cNvSpPr txBox="1"/>
          <p:nvPr/>
        </p:nvSpPr>
        <p:spPr>
          <a:xfrm>
            <a:off x="476487" y="3358607"/>
            <a:ext cx="4723859" cy="2203680"/>
          </a:xfrm>
          <a:prstGeom prst="rect">
            <a:avLst/>
          </a:prstGeom>
          <a:solidFill>
            <a:schemeClr val="tx1">
              <a:lumMod val="95000"/>
            </a:schemeClr>
          </a:solidFill>
          <a:ln w="9525">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s-ES" sz="1400" b="1" noProof="1">
                <a:solidFill>
                  <a:schemeClr val="bg1"/>
                </a:solidFill>
                <a:latin typeface="Consolas" panose="020B0609020204030204" pitchFamily="49" charset="0"/>
              </a:rPr>
              <a:t> subroutine saxpy(n, a, x, y) bind(c)</a:t>
            </a:r>
          </a:p>
          <a:p>
            <a:pPr marL="0" indent="0" fontAlgn="ctr">
              <a:spcBef>
                <a:spcPct val="10000"/>
              </a:spcBef>
              <a:buSzPct val="180000"/>
              <a:buNone/>
              <a:defRPr/>
            </a:pPr>
            <a:r>
              <a:rPr lang="es-ES" sz="1400" b="1" noProof="1">
                <a:solidFill>
                  <a:schemeClr val="bg1"/>
                </a:solidFill>
                <a:latin typeface="Consolas" panose="020B0609020204030204" pitchFamily="49" charset="0"/>
              </a:rPr>
              <a:t>    integer :: n</a:t>
            </a:r>
          </a:p>
          <a:p>
            <a:pPr marL="0" indent="0" fontAlgn="ctr">
              <a:spcBef>
                <a:spcPct val="10000"/>
              </a:spcBef>
              <a:buSzPct val="180000"/>
              <a:buNone/>
              <a:defRPr/>
            </a:pPr>
            <a:r>
              <a:rPr lang="es-ES" sz="1400" b="1" noProof="1">
                <a:solidFill>
                  <a:schemeClr val="bg1"/>
                </a:solidFill>
                <a:latin typeface="Consolas" panose="020B0609020204030204" pitchFamily="49" charset="0"/>
              </a:rPr>
              <a:t>    real    :: a, x(*), y(*)</a:t>
            </a:r>
          </a:p>
          <a:p>
            <a:pPr marL="0" indent="0" fontAlgn="ctr">
              <a:spcBef>
                <a:spcPct val="10000"/>
              </a:spcBef>
              <a:buSzPct val="180000"/>
              <a:buNone/>
              <a:defRPr/>
            </a:pPr>
            <a:r>
              <a:rPr lang="es-ES" sz="1400" b="1" noProof="1">
                <a:solidFill>
                  <a:schemeClr val="bg1"/>
                </a:solidFill>
                <a:latin typeface="Consolas" panose="020B0609020204030204" pitchFamily="49" charset="0"/>
              </a:rPr>
              <a:t>    !$acc kernels deviceptr(x,y)</a:t>
            </a:r>
          </a:p>
          <a:p>
            <a:pPr marL="0" indent="0" fontAlgn="ctr">
              <a:spcBef>
                <a:spcPct val="10000"/>
              </a:spcBef>
              <a:buSzPct val="180000"/>
              <a:buNone/>
              <a:defRPr/>
            </a:pPr>
            <a:r>
              <a:rPr lang="es-ES" sz="1400" b="1" noProof="1">
                <a:solidFill>
                  <a:schemeClr val="bg1"/>
                </a:solidFill>
                <a:latin typeface="Consolas" panose="020B0609020204030204" pitchFamily="49" charset="0"/>
              </a:rPr>
              <a:t>    do i = 1, n</a:t>
            </a:r>
          </a:p>
          <a:p>
            <a:pPr marL="0" indent="0" fontAlgn="ctr">
              <a:spcBef>
                <a:spcPct val="10000"/>
              </a:spcBef>
              <a:buSzPct val="180000"/>
              <a:buNone/>
              <a:defRPr/>
            </a:pPr>
            <a:r>
              <a:rPr lang="es-ES" sz="1400" b="1" noProof="1">
                <a:solidFill>
                  <a:schemeClr val="bg1"/>
                </a:solidFill>
                <a:latin typeface="Consolas" panose="020B0609020204030204" pitchFamily="49" charset="0"/>
              </a:rPr>
              <a:t>      y(i) = y(i) + a * x(i)</a:t>
            </a:r>
          </a:p>
          <a:p>
            <a:pPr marL="0" indent="0" fontAlgn="ctr">
              <a:spcBef>
                <a:spcPct val="10000"/>
              </a:spcBef>
              <a:buSzPct val="180000"/>
              <a:buNone/>
              <a:defRPr/>
            </a:pPr>
            <a:r>
              <a:rPr lang="es-ES" sz="1400" b="1" noProof="1">
                <a:solidFill>
                  <a:schemeClr val="bg1"/>
                </a:solidFill>
                <a:latin typeface="Consolas" panose="020B0609020204030204" pitchFamily="49" charset="0"/>
              </a:rPr>
              <a:t>    end do</a:t>
            </a:r>
          </a:p>
          <a:p>
            <a:pPr marL="0" indent="0" fontAlgn="ctr">
              <a:spcBef>
                <a:spcPct val="10000"/>
              </a:spcBef>
              <a:buSzPct val="180000"/>
              <a:buNone/>
              <a:defRPr/>
            </a:pPr>
            <a:r>
              <a:rPr lang="es-ES" sz="1400" b="1" noProof="1">
                <a:solidFill>
                  <a:schemeClr val="bg1"/>
                </a:solidFill>
                <a:latin typeface="Consolas" panose="020B0609020204030204" pitchFamily="49" charset="0"/>
              </a:rPr>
              <a:t>    !$acc end kernels</a:t>
            </a:r>
          </a:p>
          <a:p>
            <a:pPr marL="0" indent="0" fontAlgn="ctr">
              <a:spcBef>
                <a:spcPct val="10000"/>
              </a:spcBef>
              <a:buSzPct val="180000"/>
              <a:buNone/>
              <a:defRPr/>
            </a:pPr>
            <a:r>
              <a:rPr lang="es-ES" sz="1400" b="1" noProof="1">
                <a:solidFill>
                  <a:schemeClr val="bg1"/>
                </a:solidFill>
                <a:latin typeface="Consolas" panose="020B0609020204030204" pitchFamily="49" charset="0"/>
              </a:rPr>
              <a:t>  end subroutine</a:t>
            </a:r>
            <a:endParaRPr lang="en-US" sz="1400" b="1" noProof="1">
              <a:solidFill>
                <a:schemeClr val="bg1"/>
              </a:solidFill>
              <a:latin typeface="Consolas" panose="020B0609020204030204" pitchFamily="49" charset="0"/>
            </a:endParaRPr>
          </a:p>
        </p:txBody>
      </p:sp>
      <p:sp>
        <p:nvSpPr>
          <p:cNvPr id="8" name="TextBox 7">
            <a:extLst>
              <a:ext uri="{FF2B5EF4-FFF2-40B4-BE49-F238E27FC236}">
                <a16:creationId xmlns:a16="http://schemas.microsoft.com/office/drawing/2014/main" id="{63F0B56A-66F9-46B1-949D-5FDEC6E91E55}"/>
              </a:ext>
            </a:extLst>
          </p:cNvPr>
          <p:cNvSpPr txBox="1"/>
          <p:nvPr/>
        </p:nvSpPr>
        <p:spPr>
          <a:xfrm>
            <a:off x="5923909" y="938954"/>
            <a:ext cx="4723859" cy="4659737"/>
          </a:xfrm>
          <a:prstGeom prst="rect">
            <a:avLst/>
          </a:prstGeom>
          <a:solidFill>
            <a:schemeClr val="tx1">
              <a:lumMod val="95000"/>
            </a:schemeClr>
          </a:solidFill>
          <a:ln w="9525">
            <a:solidFill>
              <a:srgbClr val="92D0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int N = 1&lt;&lt;20;</a:t>
            </a:r>
          </a:p>
          <a:p>
            <a:r>
              <a:rPr lang="en-US" sz="1400" b="1" dirty="0">
                <a:solidFill>
                  <a:schemeClr val="tx2"/>
                </a:solidFill>
                <a:latin typeface="Consolas" panose="020B0609020204030204" pitchFamily="49" charset="0"/>
                <a:cs typeface="Courier New" panose="02070309020205020404" pitchFamily="49" charset="0"/>
              </a:rPr>
              <a:t>  thrust::</a:t>
            </a:r>
            <a:r>
              <a:rPr lang="en-US" sz="1400" b="1" dirty="0" err="1">
                <a:solidFill>
                  <a:schemeClr val="tx2"/>
                </a:solidFill>
                <a:latin typeface="Consolas" panose="020B0609020204030204" pitchFamily="49" charset="0"/>
                <a:cs typeface="Courier New" panose="02070309020205020404" pitchFamily="49" charset="0"/>
              </a:rPr>
              <a:t>host_vector</a:t>
            </a:r>
            <a:r>
              <a:rPr lang="en-US" sz="1400" b="1" dirty="0">
                <a:solidFill>
                  <a:schemeClr val="tx2"/>
                </a:solidFill>
                <a:latin typeface="Consolas" panose="020B0609020204030204" pitchFamily="49" charset="0"/>
                <a:cs typeface="Courier New" panose="02070309020205020404" pitchFamily="49" charset="0"/>
              </a:rPr>
              <a:t>&lt;float&gt; x(N), y(N);</a:t>
            </a:r>
          </a:p>
          <a:p>
            <a:r>
              <a:rPr lang="en-US" sz="1400" b="1" dirty="0">
                <a:solidFill>
                  <a:schemeClr val="bg1"/>
                </a:solidFill>
                <a:latin typeface="Consolas" panose="020B0609020204030204" pitchFamily="49" charset="0"/>
                <a:cs typeface="Courier New" panose="02070309020205020404" pitchFamily="49" charset="0"/>
              </a:rPr>
              <a:t>  for(int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=0;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&lt;N;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a:t>
            </a:r>
          </a:p>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x[</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 = 1.0f;</a:t>
            </a:r>
          </a:p>
          <a:p>
            <a:r>
              <a:rPr lang="en-US" sz="1400" b="1" dirty="0">
                <a:solidFill>
                  <a:schemeClr val="bg1"/>
                </a:solidFill>
                <a:latin typeface="Consolas" panose="020B0609020204030204" pitchFamily="49" charset="0"/>
                <a:cs typeface="Courier New" panose="02070309020205020404" pitchFamily="49" charset="0"/>
              </a:rPr>
              <a:t>    y[</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 = 0.0f;</a:t>
            </a:r>
          </a:p>
          <a:p>
            <a:r>
              <a:rPr lang="en-US" sz="1400" b="1" dirty="0">
                <a:solidFill>
                  <a:schemeClr val="bg1"/>
                </a:solidFill>
                <a:latin typeface="Consolas" panose="020B0609020204030204" pitchFamily="49" charset="0"/>
                <a:cs typeface="Courier New" panose="02070309020205020404" pitchFamily="49" charset="0"/>
              </a:rPr>
              <a:t>  }</a:t>
            </a:r>
          </a:p>
          <a:p>
            <a:endParaRPr lang="en-US" sz="1400" b="1" dirty="0">
              <a:solidFill>
                <a:schemeClr val="bg1"/>
              </a:solidFill>
              <a:latin typeface="Consolas" panose="020B0609020204030204" pitchFamily="49" charset="0"/>
              <a:cs typeface="Courier New" panose="02070309020205020404" pitchFamily="49" charset="0"/>
            </a:endParaRPr>
          </a:p>
          <a:p>
            <a:r>
              <a:rPr lang="en-US" sz="1400" b="1" dirty="0">
                <a:solidFill>
                  <a:schemeClr val="bg1"/>
                </a:solidFill>
                <a:latin typeface="Consolas" panose="020B0609020204030204" pitchFamily="49" charset="0"/>
                <a:cs typeface="Courier New" panose="02070309020205020404" pitchFamily="49" charset="0"/>
              </a:rPr>
              <a:t>  // Copy to Device</a:t>
            </a:r>
          </a:p>
          <a:p>
            <a:r>
              <a:rPr lang="en-US" sz="1400" b="1" dirty="0">
                <a:solidFill>
                  <a:srgbClr val="7DBC0D"/>
                </a:solidFill>
                <a:latin typeface="Consolas" panose="020B0609020204030204" pitchFamily="49" charset="0"/>
                <a:cs typeface="Courier New" panose="02070309020205020404" pitchFamily="49" charset="0"/>
              </a:rPr>
              <a:t>  thrust::</a:t>
            </a:r>
            <a:r>
              <a:rPr lang="en-US" sz="1400" b="1" dirty="0" err="1">
                <a:solidFill>
                  <a:srgbClr val="7DBC0D"/>
                </a:solidFill>
                <a:latin typeface="Consolas" panose="020B0609020204030204" pitchFamily="49" charset="0"/>
                <a:cs typeface="Courier New" panose="02070309020205020404" pitchFamily="49" charset="0"/>
              </a:rPr>
              <a:t>device_vector</a:t>
            </a:r>
            <a:r>
              <a:rPr lang="en-US" sz="1400" b="1" dirty="0">
                <a:solidFill>
                  <a:srgbClr val="7DBC0D"/>
                </a:solidFill>
                <a:latin typeface="Consolas" panose="020B0609020204030204" pitchFamily="49" charset="0"/>
                <a:cs typeface="Courier New" panose="02070309020205020404" pitchFamily="49" charset="0"/>
              </a:rPr>
              <a:t>&lt;float&gt; </a:t>
            </a:r>
            <a:r>
              <a:rPr lang="en-US" sz="1400" b="1" dirty="0" err="1">
                <a:solidFill>
                  <a:srgbClr val="7DBC0D"/>
                </a:solidFill>
                <a:latin typeface="Consolas" panose="020B0609020204030204" pitchFamily="49" charset="0"/>
                <a:cs typeface="Courier New" panose="02070309020205020404" pitchFamily="49" charset="0"/>
              </a:rPr>
              <a:t>d_x</a:t>
            </a:r>
            <a:r>
              <a:rPr lang="en-US" sz="1400" b="1" dirty="0">
                <a:solidFill>
                  <a:srgbClr val="7DBC0D"/>
                </a:solidFill>
                <a:latin typeface="Consolas" panose="020B0609020204030204" pitchFamily="49" charset="0"/>
                <a:cs typeface="Courier New" panose="02070309020205020404" pitchFamily="49" charset="0"/>
              </a:rPr>
              <a:t> = x;</a:t>
            </a:r>
          </a:p>
          <a:p>
            <a:r>
              <a:rPr lang="en-US" sz="1400" b="1" dirty="0">
                <a:solidFill>
                  <a:srgbClr val="7DBC0D"/>
                </a:solidFill>
                <a:latin typeface="Consolas" panose="020B0609020204030204" pitchFamily="49" charset="0"/>
                <a:cs typeface="Courier New" panose="02070309020205020404" pitchFamily="49" charset="0"/>
              </a:rPr>
              <a:t>  thrust::</a:t>
            </a:r>
            <a:r>
              <a:rPr lang="en-US" sz="1400" b="1" dirty="0" err="1">
                <a:solidFill>
                  <a:srgbClr val="7DBC0D"/>
                </a:solidFill>
                <a:latin typeface="Consolas" panose="020B0609020204030204" pitchFamily="49" charset="0"/>
                <a:cs typeface="Courier New" panose="02070309020205020404" pitchFamily="49" charset="0"/>
              </a:rPr>
              <a:t>device_vector</a:t>
            </a:r>
            <a:r>
              <a:rPr lang="en-US" sz="1400" b="1" dirty="0">
                <a:solidFill>
                  <a:srgbClr val="7DBC0D"/>
                </a:solidFill>
                <a:latin typeface="Consolas" panose="020B0609020204030204" pitchFamily="49" charset="0"/>
                <a:cs typeface="Courier New" panose="02070309020205020404" pitchFamily="49" charset="0"/>
              </a:rPr>
              <a:t>&lt;float&gt; </a:t>
            </a:r>
            <a:r>
              <a:rPr lang="en-US" sz="1400" b="1" dirty="0" err="1">
                <a:solidFill>
                  <a:srgbClr val="7DBC0D"/>
                </a:solidFill>
                <a:latin typeface="Consolas" panose="020B0609020204030204" pitchFamily="49" charset="0"/>
                <a:cs typeface="Courier New" panose="02070309020205020404" pitchFamily="49" charset="0"/>
              </a:rPr>
              <a:t>d_y</a:t>
            </a:r>
            <a:r>
              <a:rPr lang="en-US" sz="1400" b="1" dirty="0">
                <a:solidFill>
                  <a:srgbClr val="7DBC0D"/>
                </a:solidFill>
                <a:latin typeface="Consolas" panose="020B0609020204030204" pitchFamily="49" charset="0"/>
                <a:cs typeface="Courier New" panose="02070309020205020404" pitchFamily="49" charset="0"/>
              </a:rPr>
              <a:t> = y;</a:t>
            </a:r>
          </a:p>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saxpy(N,2.0, </a:t>
            </a:r>
            <a:r>
              <a:rPr lang="en-US" sz="1400" b="1" dirty="0" err="1">
                <a:solidFill>
                  <a:srgbClr val="FF0000"/>
                </a:solidFill>
                <a:latin typeface="Consolas" panose="020B0609020204030204" pitchFamily="49" charset="0"/>
                <a:cs typeface="Courier New" panose="02070309020205020404" pitchFamily="49" charset="0"/>
              </a:rPr>
              <a:t>d_x.data</a:t>
            </a:r>
            <a:r>
              <a:rPr lang="en-US" sz="1400" b="1" dirty="0">
                <a:solidFill>
                  <a:srgbClr val="FF0000"/>
                </a:solidFill>
                <a:latin typeface="Consolas" panose="020B0609020204030204" pitchFamily="49" charset="0"/>
                <a:cs typeface="Courier New" panose="02070309020205020404" pitchFamily="49" charset="0"/>
              </a:rPr>
              <a:t>().get()</a:t>
            </a:r>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a:t>
            </a:r>
            <a:r>
              <a:rPr lang="en-US" sz="1400" b="1" dirty="0" err="1">
                <a:solidFill>
                  <a:srgbClr val="FF0000"/>
                </a:solidFill>
                <a:latin typeface="Consolas" panose="020B0609020204030204" pitchFamily="49" charset="0"/>
                <a:cs typeface="Courier New" panose="02070309020205020404" pitchFamily="49" charset="0"/>
              </a:rPr>
              <a:t>d_y.data</a:t>
            </a:r>
            <a:r>
              <a:rPr lang="en-US" sz="1400" b="1" dirty="0">
                <a:solidFill>
                  <a:srgbClr val="FF0000"/>
                </a:solidFill>
                <a:latin typeface="Consolas" panose="020B0609020204030204" pitchFamily="49" charset="0"/>
                <a:cs typeface="Courier New" panose="02070309020205020404" pitchFamily="49" charset="0"/>
              </a:rPr>
              <a:t>().get()</a:t>
            </a:r>
            <a:r>
              <a:rPr lang="en-US" sz="1400" b="1" dirty="0">
                <a:solidFill>
                  <a:schemeClr val="bg1"/>
                </a:solidFill>
                <a:latin typeface="Consolas" panose="020B0609020204030204" pitchFamily="49" charset="0"/>
                <a:cs typeface="Courier New" panose="02070309020205020404" pitchFamily="49" charset="0"/>
              </a:rPr>
              <a:t>);</a:t>
            </a:r>
          </a:p>
          <a:p>
            <a:endParaRPr lang="en-US" sz="1400" b="1" dirty="0">
              <a:solidFill>
                <a:schemeClr val="bg1"/>
              </a:solidFill>
              <a:latin typeface="Consolas" panose="020B0609020204030204" pitchFamily="49" charset="0"/>
              <a:cs typeface="Courier New" panose="02070309020205020404" pitchFamily="49" charset="0"/>
            </a:endParaRPr>
          </a:p>
          <a:p>
            <a:r>
              <a:rPr lang="en-US" sz="1400" b="1" dirty="0">
                <a:solidFill>
                  <a:schemeClr val="bg1"/>
                </a:solidFill>
                <a:latin typeface="Consolas" panose="020B0609020204030204" pitchFamily="49" charset="0"/>
                <a:cs typeface="Courier New" panose="02070309020205020404" pitchFamily="49" charset="0"/>
              </a:rPr>
              <a:t>  // Copy back to host</a:t>
            </a:r>
          </a:p>
          <a:p>
            <a:r>
              <a:rPr lang="en-US" sz="1400" b="1" dirty="0">
                <a:solidFill>
                  <a:schemeClr val="bg1"/>
                </a:solidFill>
                <a:latin typeface="Consolas" panose="020B0609020204030204" pitchFamily="49" charset="0"/>
                <a:cs typeface="Courier New" panose="02070309020205020404" pitchFamily="49" charset="0"/>
              </a:rPr>
              <a:t>  y = </a:t>
            </a:r>
            <a:r>
              <a:rPr lang="en-US" sz="1400" b="1" dirty="0" err="1">
                <a:solidFill>
                  <a:schemeClr val="bg1"/>
                </a:solidFill>
                <a:latin typeface="Consolas" panose="020B0609020204030204" pitchFamily="49" charset="0"/>
                <a:cs typeface="Courier New" panose="02070309020205020404" pitchFamily="49" charset="0"/>
              </a:rPr>
              <a:t>d_y</a:t>
            </a:r>
            <a:r>
              <a:rPr lang="en-US" sz="1400" b="1" dirty="0">
                <a:solidFill>
                  <a:schemeClr val="bg1"/>
                </a:solidFill>
                <a:latin typeface="Consolas" panose="020B0609020204030204" pitchFamily="49" charset="0"/>
                <a:cs typeface="Courier New" panose="02070309020205020404" pitchFamily="49" charset="0"/>
              </a:rPr>
              <a:t>;</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endParaRPr lang="en-US" sz="1400" b="1" noProof="1">
              <a:solidFill>
                <a:schemeClr val="bg1"/>
              </a:solidFill>
              <a:latin typeface="Consolas" panose="020B0609020204030204" pitchFamily="49" charset="0"/>
            </a:endParaRPr>
          </a:p>
        </p:txBody>
      </p:sp>
    </p:spTree>
    <p:extLst>
      <p:ext uri="{BB962C8B-B14F-4D97-AF65-F5344CB8AC3E}">
        <p14:creationId xmlns:p14="http://schemas.microsoft.com/office/powerpoint/2010/main" val="3091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DCB27-788C-4638-B3E2-405CA592586B}"/>
              </a:ext>
            </a:extLst>
          </p:cNvPr>
          <p:cNvSpPr>
            <a:spLocks noGrp="1"/>
          </p:cNvSpPr>
          <p:nvPr>
            <p:ph type="title"/>
          </p:nvPr>
        </p:nvSpPr>
        <p:spPr/>
        <p:txBody>
          <a:bodyPr/>
          <a:lstStyle/>
          <a:p>
            <a:r>
              <a:rPr lang="en-US" dirty="0"/>
              <a:t>Mapping device pointers</a:t>
            </a:r>
          </a:p>
        </p:txBody>
      </p:sp>
      <p:sp>
        <p:nvSpPr>
          <p:cNvPr id="3" name="Content Placeholder 2">
            <a:extLst>
              <a:ext uri="{FF2B5EF4-FFF2-40B4-BE49-F238E27FC236}">
                <a16:creationId xmlns:a16="http://schemas.microsoft.com/office/drawing/2014/main" id="{5B42D871-18B2-48CB-B22F-DC7C8742FC90}"/>
              </a:ext>
            </a:extLst>
          </p:cNvPr>
          <p:cNvSpPr>
            <a:spLocks noGrp="1"/>
          </p:cNvSpPr>
          <p:nvPr>
            <p:ph idx="1"/>
          </p:nvPr>
        </p:nvSpPr>
        <p:spPr/>
        <p:txBody>
          <a:bodyPr/>
          <a:lstStyle/>
          <a:p>
            <a:r>
              <a:rPr lang="en-US" dirty="0"/>
              <a:t>As mentioned previously, OpenACC creates a mapping between host and device memory</a:t>
            </a:r>
          </a:p>
          <a:p>
            <a:r>
              <a:rPr lang="en-US" dirty="0"/>
              <a:t>CUDA, on the other hand, does not</a:t>
            </a:r>
          </a:p>
          <a:p>
            <a:r>
              <a:rPr lang="en-US" dirty="0"/>
              <a:t>To further connect OpenACC and CUDA, we can allocate device data with CUDA, and then use OpenACC to manually map it to host pointers</a:t>
            </a:r>
          </a:p>
          <a:p>
            <a:r>
              <a:rPr lang="en-US" dirty="0"/>
              <a:t>This allows the programmer to take a more hands-on approach to memory mapping</a:t>
            </a:r>
          </a:p>
        </p:txBody>
      </p:sp>
    </p:spTree>
    <p:extLst>
      <p:ext uri="{BB962C8B-B14F-4D97-AF65-F5344CB8AC3E}">
        <p14:creationId xmlns:p14="http://schemas.microsoft.com/office/powerpoint/2010/main" val="224586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D0002-1F31-47C9-9694-6D2CF8F43C1B}"/>
              </a:ext>
            </a:extLst>
          </p:cNvPr>
          <p:cNvSpPr>
            <a:spLocks noGrp="1"/>
          </p:cNvSpPr>
          <p:nvPr>
            <p:ph type="title"/>
          </p:nvPr>
        </p:nvSpPr>
        <p:spPr>
          <a:xfrm>
            <a:off x="476791" y="76616"/>
            <a:ext cx="9976104" cy="590931"/>
          </a:xfrm>
        </p:spPr>
        <p:txBody>
          <a:bodyPr/>
          <a:lstStyle/>
          <a:p>
            <a:r>
              <a:rPr lang="en-US" dirty="0"/>
              <a:t>OpenACC acc_map_data function</a:t>
            </a:r>
          </a:p>
        </p:txBody>
      </p:sp>
      <p:sp>
        <p:nvSpPr>
          <p:cNvPr id="4" name="Rectangle 3">
            <a:extLst>
              <a:ext uri="{FF2B5EF4-FFF2-40B4-BE49-F238E27FC236}">
                <a16:creationId xmlns:a16="http://schemas.microsoft.com/office/drawing/2014/main" id="{793724B5-7B7D-42F5-8A80-438E9D37749F}"/>
              </a:ext>
            </a:extLst>
          </p:cNvPr>
          <p:cNvSpPr/>
          <p:nvPr/>
        </p:nvSpPr>
        <p:spPr>
          <a:xfrm>
            <a:off x="1590639" y="2991475"/>
            <a:ext cx="3227761" cy="2952750"/>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 – 0x0000</a:t>
            </a:r>
          </a:p>
        </p:txBody>
      </p:sp>
      <p:sp>
        <p:nvSpPr>
          <p:cNvPr id="5" name="Rectangle 4">
            <a:extLst>
              <a:ext uri="{FF2B5EF4-FFF2-40B4-BE49-F238E27FC236}">
                <a16:creationId xmlns:a16="http://schemas.microsoft.com/office/drawing/2014/main" id="{CA052039-0BC5-4D99-9A26-E6AE6BA9192B}"/>
              </a:ext>
            </a:extLst>
          </p:cNvPr>
          <p:cNvSpPr/>
          <p:nvPr/>
        </p:nvSpPr>
        <p:spPr>
          <a:xfrm>
            <a:off x="1590639" y="2991475"/>
            <a:ext cx="3227761" cy="514350"/>
          </a:xfrm>
          <a:prstGeom prst="rect">
            <a:avLst/>
          </a:prstGeom>
          <a:solidFill>
            <a:schemeClr val="tx2"/>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Memory</a:t>
            </a:r>
          </a:p>
        </p:txBody>
      </p:sp>
      <p:sp>
        <p:nvSpPr>
          <p:cNvPr id="6" name="Rectangle 5">
            <a:extLst>
              <a:ext uri="{FF2B5EF4-FFF2-40B4-BE49-F238E27FC236}">
                <a16:creationId xmlns:a16="http://schemas.microsoft.com/office/drawing/2014/main" id="{CF02B769-C35A-4F72-B102-DB90F7D840A5}"/>
              </a:ext>
            </a:extLst>
          </p:cNvPr>
          <p:cNvSpPr/>
          <p:nvPr/>
        </p:nvSpPr>
        <p:spPr>
          <a:xfrm>
            <a:off x="6696039" y="2991475"/>
            <a:ext cx="3227761" cy="295275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 name="Rectangle 6">
            <a:extLst>
              <a:ext uri="{FF2B5EF4-FFF2-40B4-BE49-F238E27FC236}">
                <a16:creationId xmlns:a16="http://schemas.microsoft.com/office/drawing/2014/main" id="{C3D21C9F-833D-4A4E-8A74-8DA5DD0DB73B}"/>
              </a:ext>
            </a:extLst>
          </p:cNvPr>
          <p:cNvSpPr/>
          <p:nvPr/>
        </p:nvSpPr>
        <p:spPr>
          <a:xfrm>
            <a:off x="6696039" y="2991475"/>
            <a:ext cx="3227761" cy="514350"/>
          </a:xfrm>
          <a:prstGeom prst="rect">
            <a:avLst/>
          </a:prstGeom>
          <a:solidFill>
            <a:srgbClr val="FF00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Device Memory</a:t>
            </a:r>
          </a:p>
        </p:txBody>
      </p:sp>
      <p:sp>
        <p:nvSpPr>
          <p:cNvPr id="9" name="TextBox 8">
            <a:extLst>
              <a:ext uri="{FF2B5EF4-FFF2-40B4-BE49-F238E27FC236}">
                <a16:creationId xmlns:a16="http://schemas.microsoft.com/office/drawing/2014/main" id="{4DADF611-AD6E-4C76-9F53-0EF284807C04}"/>
              </a:ext>
            </a:extLst>
          </p:cNvPr>
          <p:cNvSpPr txBox="1"/>
          <p:nvPr/>
        </p:nvSpPr>
        <p:spPr>
          <a:xfrm>
            <a:off x="2146315" y="1009964"/>
            <a:ext cx="6637055" cy="978729"/>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noProof="1">
                <a:solidFill>
                  <a:schemeClr val="bg1"/>
                </a:solidFill>
                <a:latin typeface="Consolas" panose="020B0609020204030204" pitchFamily="49" charset="0"/>
              </a:rPr>
              <a:t>float A[100];</a:t>
            </a:r>
          </a:p>
          <a:p>
            <a:pPr marL="0" indent="0" fontAlgn="ctr">
              <a:spcBef>
                <a:spcPct val="10000"/>
              </a:spcBef>
              <a:buSzPct val="180000"/>
              <a:buNone/>
              <a:defRPr/>
            </a:pPr>
            <a:endParaRPr lang="en-US" noProof="1">
              <a:solidFill>
                <a:schemeClr val="bg1"/>
              </a:solidFill>
              <a:latin typeface="Consolas" panose="020B0609020204030204" pitchFamily="49" charset="0"/>
            </a:endParaRPr>
          </a:p>
          <a:p>
            <a:pPr marL="0" indent="0" fontAlgn="ctr">
              <a:spcBef>
                <a:spcPct val="10000"/>
              </a:spcBef>
              <a:buSzPct val="180000"/>
              <a:buNone/>
              <a:defRPr/>
            </a:pPr>
            <a:endParaRPr lang="en-US" noProof="1">
              <a:solidFill>
                <a:schemeClr val="bg1"/>
              </a:solidFill>
              <a:latin typeface="Consolas" panose="020B0609020204030204" pitchFamily="49" charset="0"/>
            </a:endParaRPr>
          </a:p>
        </p:txBody>
      </p:sp>
    </p:spTree>
    <p:extLst>
      <p:ext uri="{BB962C8B-B14F-4D97-AF65-F5344CB8AC3E}">
        <p14:creationId xmlns:p14="http://schemas.microsoft.com/office/powerpoint/2010/main" val="2962392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D0002-1F31-47C9-9694-6D2CF8F43C1B}"/>
              </a:ext>
            </a:extLst>
          </p:cNvPr>
          <p:cNvSpPr>
            <a:spLocks noGrp="1"/>
          </p:cNvSpPr>
          <p:nvPr>
            <p:ph type="title"/>
          </p:nvPr>
        </p:nvSpPr>
        <p:spPr>
          <a:xfrm>
            <a:off x="476791" y="76616"/>
            <a:ext cx="9976104" cy="590931"/>
          </a:xfrm>
        </p:spPr>
        <p:txBody>
          <a:bodyPr/>
          <a:lstStyle/>
          <a:p>
            <a:r>
              <a:rPr lang="en-US" dirty="0"/>
              <a:t>OpenACC acc_map_data function</a:t>
            </a:r>
          </a:p>
        </p:txBody>
      </p:sp>
      <p:sp>
        <p:nvSpPr>
          <p:cNvPr id="4" name="Rectangle 3">
            <a:extLst>
              <a:ext uri="{FF2B5EF4-FFF2-40B4-BE49-F238E27FC236}">
                <a16:creationId xmlns:a16="http://schemas.microsoft.com/office/drawing/2014/main" id="{793724B5-7B7D-42F5-8A80-438E9D37749F}"/>
              </a:ext>
            </a:extLst>
          </p:cNvPr>
          <p:cNvSpPr/>
          <p:nvPr/>
        </p:nvSpPr>
        <p:spPr>
          <a:xfrm>
            <a:off x="1590639" y="2991475"/>
            <a:ext cx="3227761" cy="2952750"/>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 – 0x0000</a:t>
            </a:r>
          </a:p>
        </p:txBody>
      </p:sp>
      <p:sp>
        <p:nvSpPr>
          <p:cNvPr id="5" name="Rectangle 4">
            <a:extLst>
              <a:ext uri="{FF2B5EF4-FFF2-40B4-BE49-F238E27FC236}">
                <a16:creationId xmlns:a16="http://schemas.microsoft.com/office/drawing/2014/main" id="{CA052039-0BC5-4D99-9A26-E6AE6BA9192B}"/>
              </a:ext>
            </a:extLst>
          </p:cNvPr>
          <p:cNvSpPr/>
          <p:nvPr/>
        </p:nvSpPr>
        <p:spPr>
          <a:xfrm>
            <a:off x="1590639" y="2991475"/>
            <a:ext cx="3227761" cy="514350"/>
          </a:xfrm>
          <a:prstGeom prst="rect">
            <a:avLst/>
          </a:prstGeom>
          <a:solidFill>
            <a:schemeClr val="tx2"/>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Memory</a:t>
            </a:r>
          </a:p>
        </p:txBody>
      </p:sp>
      <p:sp>
        <p:nvSpPr>
          <p:cNvPr id="6" name="Rectangle 5">
            <a:extLst>
              <a:ext uri="{FF2B5EF4-FFF2-40B4-BE49-F238E27FC236}">
                <a16:creationId xmlns:a16="http://schemas.microsoft.com/office/drawing/2014/main" id="{CF02B769-C35A-4F72-B102-DB90F7D840A5}"/>
              </a:ext>
            </a:extLst>
          </p:cNvPr>
          <p:cNvSpPr/>
          <p:nvPr/>
        </p:nvSpPr>
        <p:spPr>
          <a:xfrm>
            <a:off x="6696039" y="2991475"/>
            <a:ext cx="3227761" cy="295275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bg1"/>
                </a:solidFill>
              </a:rPr>
              <a:t>A_d</a:t>
            </a:r>
            <a:r>
              <a:rPr lang="en-US" dirty="0">
                <a:solidFill>
                  <a:schemeClr val="bg1"/>
                </a:solidFill>
              </a:rPr>
              <a:t> – 0x0000</a:t>
            </a:r>
          </a:p>
        </p:txBody>
      </p:sp>
      <p:sp>
        <p:nvSpPr>
          <p:cNvPr id="7" name="Rectangle 6">
            <a:extLst>
              <a:ext uri="{FF2B5EF4-FFF2-40B4-BE49-F238E27FC236}">
                <a16:creationId xmlns:a16="http://schemas.microsoft.com/office/drawing/2014/main" id="{C3D21C9F-833D-4A4E-8A74-8DA5DD0DB73B}"/>
              </a:ext>
            </a:extLst>
          </p:cNvPr>
          <p:cNvSpPr/>
          <p:nvPr/>
        </p:nvSpPr>
        <p:spPr>
          <a:xfrm>
            <a:off x="6696039" y="2991475"/>
            <a:ext cx="3227761" cy="514350"/>
          </a:xfrm>
          <a:prstGeom prst="rect">
            <a:avLst/>
          </a:prstGeom>
          <a:solidFill>
            <a:srgbClr val="FF00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Device Memory</a:t>
            </a:r>
          </a:p>
        </p:txBody>
      </p:sp>
      <p:sp>
        <p:nvSpPr>
          <p:cNvPr id="9" name="TextBox 8">
            <a:extLst>
              <a:ext uri="{FF2B5EF4-FFF2-40B4-BE49-F238E27FC236}">
                <a16:creationId xmlns:a16="http://schemas.microsoft.com/office/drawing/2014/main" id="{4DADF611-AD6E-4C76-9F53-0EF284807C04}"/>
              </a:ext>
            </a:extLst>
          </p:cNvPr>
          <p:cNvSpPr txBox="1"/>
          <p:nvPr/>
        </p:nvSpPr>
        <p:spPr>
          <a:xfrm>
            <a:off x="2146315" y="1009964"/>
            <a:ext cx="6637055" cy="978729"/>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noProof="1">
                <a:solidFill>
                  <a:schemeClr val="bg1"/>
                </a:solidFill>
                <a:latin typeface="Consolas" panose="020B0609020204030204" pitchFamily="49" charset="0"/>
              </a:rPr>
              <a:t>float A[100];</a:t>
            </a:r>
          </a:p>
          <a:p>
            <a:pPr marL="0" indent="0" fontAlgn="ctr">
              <a:spcBef>
                <a:spcPct val="10000"/>
              </a:spcBef>
              <a:buSzPct val="180000"/>
              <a:buNone/>
              <a:defRPr/>
            </a:pPr>
            <a:r>
              <a:rPr lang="en-US" noProof="1">
                <a:solidFill>
                  <a:schemeClr val="bg1"/>
                </a:solidFill>
                <a:latin typeface="Consolas" panose="020B0609020204030204" pitchFamily="49" charset="0"/>
              </a:rPr>
              <a:t>cudaMalloc((void*)&amp;A_d,(size_t)100*sizeof(float));</a:t>
            </a:r>
          </a:p>
          <a:p>
            <a:pPr marL="0" indent="0" fontAlgn="ctr">
              <a:spcBef>
                <a:spcPct val="10000"/>
              </a:spcBef>
              <a:buSzPct val="180000"/>
              <a:buNone/>
              <a:defRPr/>
            </a:pPr>
            <a:endParaRPr lang="en-US" noProof="1">
              <a:solidFill>
                <a:schemeClr val="bg1"/>
              </a:solidFill>
              <a:latin typeface="Consolas" panose="020B0609020204030204" pitchFamily="49" charset="0"/>
            </a:endParaRPr>
          </a:p>
        </p:txBody>
      </p:sp>
    </p:spTree>
    <p:extLst>
      <p:ext uri="{BB962C8B-B14F-4D97-AF65-F5344CB8AC3E}">
        <p14:creationId xmlns:p14="http://schemas.microsoft.com/office/powerpoint/2010/main" val="984574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D0002-1F31-47C9-9694-6D2CF8F43C1B}"/>
              </a:ext>
            </a:extLst>
          </p:cNvPr>
          <p:cNvSpPr>
            <a:spLocks noGrp="1"/>
          </p:cNvSpPr>
          <p:nvPr>
            <p:ph type="title"/>
          </p:nvPr>
        </p:nvSpPr>
        <p:spPr>
          <a:xfrm>
            <a:off x="476791" y="76616"/>
            <a:ext cx="9976104" cy="590931"/>
          </a:xfrm>
        </p:spPr>
        <p:txBody>
          <a:bodyPr/>
          <a:lstStyle/>
          <a:p>
            <a:r>
              <a:rPr lang="en-US" dirty="0"/>
              <a:t>OpenACC acc_map_data function</a:t>
            </a:r>
          </a:p>
        </p:txBody>
      </p:sp>
      <p:sp>
        <p:nvSpPr>
          <p:cNvPr id="4" name="Rectangle 3">
            <a:extLst>
              <a:ext uri="{FF2B5EF4-FFF2-40B4-BE49-F238E27FC236}">
                <a16:creationId xmlns:a16="http://schemas.microsoft.com/office/drawing/2014/main" id="{793724B5-7B7D-42F5-8A80-438E9D37749F}"/>
              </a:ext>
            </a:extLst>
          </p:cNvPr>
          <p:cNvSpPr/>
          <p:nvPr/>
        </p:nvSpPr>
        <p:spPr>
          <a:xfrm>
            <a:off x="1590639" y="2991475"/>
            <a:ext cx="3227761" cy="2952750"/>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 – 0x0000</a:t>
            </a:r>
          </a:p>
        </p:txBody>
      </p:sp>
      <p:sp>
        <p:nvSpPr>
          <p:cNvPr id="5" name="Rectangle 4">
            <a:extLst>
              <a:ext uri="{FF2B5EF4-FFF2-40B4-BE49-F238E27FC236}">
                <a16:creationId xmlns:a16="http://schemas.microsoft.com/office/drawing/2014/main" id="{CA052039-0BC5-4D99-9A26-E6AE6BA9192B}"/>
              </a:ext>
            </a:extLst>
          </p:cNvPr>
          <p:cNvSpPr/>
          <p:nvPr/>
        </p:nvSpPr>
        <p:spPr>
          <a:xfrm>
            <a:off x="1590639" y="2991475"/>
            <a:ext cx="3227761" cy="514350"/>
          </a:xfrm>
          <a:prstGeom prst="rect">
            <a:avLst/>
          </a:prstGeom>
          <a:solidFill>
            <a:schemeClr val="tx2"/>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Memory</a:t>
            </a:r>
          </a:p>
        </p:txBody>
      </p:sp>
      <p:sp>
        <p:nvSpPr>
          <p:cNvPr id="6" name="Rectangle 5">
            <a:extLst>
              <a:ext uri="{FF2B5EF4-FFF2-40B4-BE49-F238E27FC236}">
                <a16:creationId xmlns:a16="http://schemas.microsoft.com/office/drawing/2014/main" id="{CF02B769-C35A-4F72-B102-DB90F7D840A5}"/>
              </a:ext>
            </a:extLst>
          </p:cNvPr>
          <p:cNvSpPr/>
          <p:nvPr/>
        </p:nvSpPr>
        <p:spPr>
          <a:xfrm>
            <a:off x="6696039" y="2991475"/>
            <a:ext cx="3227761" cy="295275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bg1"/>
                </a:solidFill>
              </a:rPr>
              <a:t>A_d</a:t>
            </a:r>
            <a:r>
              <a:rPr lang="en-US" dirty="0">
                <a:solidFill>
                  <a:schemeClr val="bg1"/>
                </a:solidFill>
              </a:rPr>
              <a:t> – 0x0000</a:t>
            </a:r>
          </a:p>
        </p:txBody>
      </p:sp>
      <p:sp>
        <p:nvSpPr>
          <p:cNvPr id="7" name="Rectangle 6">
            <a:extLst>
              <a:ext uri="{FF2B5EF4-FFF2-40B4-BE49-F238E27FC236}">
                <a16:creationId xmlns:a16="http://schemas.microsoft.com/office/drawing/2014/main" id="{C3D21C9F-833D-4A4E-8A74-8DA5DD0DB73B}"/>
              </a:ext>
            </a:extLst>
          </p:cNvPr>
          <p:cNvSpPr/>
          <p:nvPr/>
        </p:nvSpPr>
        <p:spPr>
          <a:xfrm>
            <a:off x="6696039" y="2991475"/>
            <a:ext cx="3227761" cy="514350"/>
          </a:xfrm>
          <a:prstGeom prst="rect">
            <a:avLst/>
          </a:prstGeom>
          <a:solidFill>
            <a:srgbClr val="FF00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Device Memory</a:t>
            </a:r>
          </a:p>
        </p:txBody>
      </p:sp>
      <p:cxnSp>
        <p:nvCxnSpPr>
          <p:cNvPr id="8" name="Straight Arrow Connector 7">
            <a:extLst>
              <a:ext uri="{FF2B5EF4-FFF2-40B4-BE49-F238E27FC236}">
                <a16:creationId xmlns:a16="http://schemas.microsoft.com/office/drawing/2014/main" id="{D096DF73-3D7E-48C4-893A-7B35813394E8}"/>
              </a:ext>
            </a:extLst>
          </p:cNvPr>
          <p:cNvCxnSpPr>
            <a:cxnSpLocks/>
          </p:cNvCxnSpPr>
          <p:nvPr/>
        </p:nvCxnSpPr>
        <p:spPr>
          <a:xfrm>
            <a:off x="3961241" y="4467850"/>
            <a:ext cx="3533841" cy="29981"/>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DADF611-AD6E-4C76-9F53-0EF284807C04}"/>
              </a:ext>
            </a:extLst>
          </p:cNvPr>
          <p:cNvSpPr txBox="1"/>
          <p:nvPr/>
        </p:nvSpPr>
        <p:spPr>
          <a:xfrm>
            <a:off x="2146315" y="1009964"/>
            <a:ext cx="6637055" cy="978729"/>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noProof="1">
                <a:solidFill>
                  <a:schemeClr val="bg1"/>
                </a:solidFill>
                <a:latin typeface="Consolas" panose="020B0609020204030204" pitchFamily="49" charset="0"/>
              </a:rPr>
              <a:t>float A[100];</a:t>
            </a:r>
          </a:p>
          <a:p>
            <a:pPr marL="0" indent="0" fontAlgn="ctr">
              <a:spcBef>
                <a:spcPct val="10000"/>
              </a:spcBef>
              <a:buSzPct val="180000"/>
              <a:buNone/>
              <a:defRPr/>
            </a:pPr>
            <a:r>
              <a:rPr lang="en-US" noProof="1">
                <a:solidFill>
                  <a:schemeClr val="bg1"/>
                </a:solidFill>
                <a:latin typeface="Consolas" panose="020B0609020204030204" pitchFamily="49" charset="0"/>
              </a:rPr>
              <a:t>cudaMalloc((void*)&amp;A_d,(size_t)100*sizeof(float));</a:t>
            </a:r>
          </a:p>
          <a:p>
            <a:pPr fontAlgn="ctr">
              <a:spcBef>
                <a:spcPct val="10000"/>
              </a:spcBef>
              <a:buSzPct val="180000"/>
              <a:defRPr/>
            </a:pPr>
            <a:r>
              <a:rPr lang="en-US" b="1" noProof="1">
                <a:solidFill>
                  <a:srgbClr val="FF0000"/>
                </a:solidFill>
                <a:latin typeface="Consolas" panose="020B0609020204030204" pitchFamily="49" charset="0"/>
              </a:rPr>
              <a:t>acc_map_data</a:t>
            </a:r>
            <a:r>
              <a:rPr lang="en-US" noProof="1">
                <a:solidFill>
                  <a:schemeClr val="bg1"/>
                </a:solidFill>
                <a:latin typeface="Consolas" panose="020B0609020204030204" pitchFamily="49" charset="0"/>
              </a:rPr>
              <a:t>(x, x_d, 100*sizeof(float));</a:t>
            </a:r>
          </a:p>
        </p:txBody>
      </p:sp>
    </p:spTree>
    <p:extLst>
      <p:ext uri="{BB962C8B-B14F-4D97-AF65-F5344CB8AC3E}">
        <p14:creationId xmlns:p14="http://schemas.microsoft.com/office/powerpoint/2010/main" val="943123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2C20E81-5807-4B5B-B4BC-E5EAF54FB0D1}"/>
              </a:ext>
            </a:extLst>
          </p:cNvPr>
          <p:cNvSpPr txBox="1"/>
          <p:nvPr/>
        </p:nvSpPr>
        <p:spPr>
          <a:xfrm>
            <a:off x="1813624" y="4456418"/>
            <a:ext cx="3043003" cy="13388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chemeClr val="bg1"/>
                </a:solidFill>
              </a:rPr>
              <a:t>Because of the mapping, this parallel loop will automatically translate x and y to their respective device addresses</a:t>
            </a:r>
          </a:p>
        </p:txBody>
      </p:sp>
      <p:sp>
        <p:nvSpPr>
          <p:cNvPr id="2" name="Title 1">
            <a:extLst>
              <a:ext uri="{FF2B5EF4-FFF2-40B4-BE49-F238E27FC236}">
                <a16:creationId xmlns:a16="http://schemas.microsoft.com/office/drawing/2014/main" id="{45BD0002-1F31-47C9-9694-6D2CF8F43C1B}"/>
              </a:ext>
            </a:extLst>
          </p:cNvPr>
          <p:cNvSpPr>
            <a:spLocks noGrp="1"/>
          </p:cNvSpPr>
          <p:nvPr>
            <p:ph type="title"/>
          </p:nvPr>
        </p:nvSpPr>
        <p:spPr/>
        <p:txBody>
          <a:bodyPr/>
          <a:lstStyle/>
          <a:p>
            <a:r>
              <a:rPr lang="en-US" dirty="0"/>
              <a:t>OpenACC acc_map_data function</a:t>
            </a:r>
          </a:p>
        </p:txBody>
      </p:sp>
      <p:sp>
        <p:nvSpPr>
          <p:cNvPr id="3" name="TextBox 2">
            <a:extLst>
              <a:ext uri="{FF2B5EF4-FFF2-40B4-BE49-F238E27FC236}">
                <a16:creationId xmlns:a16="http://schemas.microsoft.com/office/drawing/2014/main" id="{1B9FF2E9-9B01-4B82-ADA4-AC14C4AFA331}"/>
              </a:ext>
            </a:extLst>
          </p:cNvPr>
          <p:cNvSpPr txBox="1"/>
          <p:nvPr/>
        </p:nvSpPr>
        <p:spPr>
          <a:xfrm>
            <a:off x="5036696" y="2345783"/>
            <a:ext cx="5596082" cy="3317831"/>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sz="1600" b="1" noProof="1">
                <a:solidFill>
                  <a:schemeClr val="bg1"/>
                </a:solidFill>
                <a:latin typeface="Consolas" panose="020B0609020204030204" pitchFamily="49" charset="0"/>
              </a:rPr>
              <a:t>float x[n], y[n];</a:t>
            </a:r>
          </a:p>
          <a:p>
            <a:pPr marL="0" indent="0" fontAlgn="ctr">
              <a:spcBef>
                <a:spcPct val="10000"/>
              </a:spcBef>
              <a:buSzPct val="180000"/>
              <a:buNone/>
              <a:defRPr/>
            </a:pPr>
            <a:endParaRPr lang="en-US" sz="1600" b="1" noProof="1">
              <a:solidFill>
                <a:schemeClr val="bg1"/>
              </a:solidFill>
              <a:latin typeface="Consolas" panose="020B0609020204030204" pitchFamily="49" charset="0"/>
            </a:endParaRPr>
          </a:p>
          <a:p>
            <a:pPr marL="0" indent="0" fontAlgn="ctr">
              <a:spcBef>
                <a:spcPct val="10000"/>
              </a:spcBef>
              <a:buSzPct val="180000"/>
              <a:buNone/>
              <a:defRPr/>
            </a:pPr>
            <a:r>
              <a:rPr lang="en-US" sz="1600" b="1" noProof="1">
                <a:solidFill>
                  <a:schemeClr val="bg1"/>
                </a:solidFill>
                <a:latin typeface="Consolas" panose="020B0609020204030204" pitchFamily="49" charset="0"/>
              </a:rPr>
              <a:t>cudaMalloc((void*)&amp;x_d,(size_t)n*sizeof(float));</a:t>
            </a:r>
          </a:p>
          <a:p>
            <a:pPr marL="0" indent="0" fontAlgn="ctr">
              <a:spcBef>
                <a:spcPct val="10000"/>
              </a:spcBef>
              <a:buSzPct val="180000"/>
              <a:buNone/>
              <a:defRPr/>
            </a:pPr>
            <a:r>
              <a:rPr lang="en-US" sz="1600" b="1" noProof="1">
                <a:solidFill>
                  <a:schemeClr val="bg1"/>
                </a:solidFill>
                <a:latin typeface="Consolas" panose="020B0609020204030204" pitchFamily="49" charset="0"/>
              </a:rPr>
              <a:t>cudaMalloc((void*)&amp;y_d,(size_t)n*sizeof(float));</a:t>
            </a:r>
          </a:p>
          <a:p>
            <a:pPr marL="0" indent="0" fontAlgn="ctr">
              <a:spcBef>
                <a:spcPct val="10000"/>
              </a:spcBef>
              <a:buSzPct val="180000"/>
              <a:buNone/>
              <a:defRPr/>
            </a:pPr>
            <a:endParaRPr lang="en-US" sz="1600" b="1" noProof="1">
              <a:solidFill>
                <a:schemeClr val="bg1"/>
              </a:solidFill>
              <a:latin typeface="Consolas" panose="020B0609020204030204" pitchFamily="49" charset="0"/>
            </a:endParaRPr>
          </a:p>
          <a:p>
            <a:pPr fontAlgn="ctr">
              <a:spcBef>
                <a:spcPct val="10000"/>
              </a:spcBef>
              <a:buSzPct val="180000"/>
              <a:defRPr/>
            </a:pPr>
            <a:r>
              <a:rPr lang="en-US" sz="1600" b="1" noProof="1">
                <a:solidFill>
                  <a:srgbClr val="FF0000"/>
                </a:solidFill>
                <a:latin typeface="Consolas" panose="020B0609020204030204" pitchFamily="49" charset="0"/>
              </a:rPr>
              <a:t>acc_map_data</a:t>
            </a:r>
            <a:r>
              <a:rPr lang="en-US" sz="1600" b="1" noProof="1">
                <a:solidFill>
                  <a:schemeClr val="bg1"/>
                </a:solidFill>
                <a:latin typeface="Consolas" panose="020B0609020204030204" pitchFamily="49" charset="0"/>
              </a:rPr>
              <a:t>(x, x_d, n*sizeof(float));</a:t>
            </a:r>
          </a:p>
          <a:p>
            <a:pPr marL="0" indent="0" fontAlgn="ctr">
              <a:spcBef>
                <a:spcPct val="10000"/>
              </a:spcBef>
              <a:buSzPct val="180000"/>
              <a:buNone/>
              <a:defRPr/>
            </a:pPr>
            <a:r>
              <a:rPr lang="en-US" sz="1600" b="1" noProof="1">
                <a:solidFill>
                  <a:srgbClr val="FF0000"/>
                </a:solidFill>
                <a:latin typeface="Consolas" panose="020B0609020204030204" pitchFamily="49" charset="0"/>
              </a:rPr>
              <a:t>acc_map_data</a:t>
            </a:r>
            <a:r>
              <a:rPr lang="en-US" sz="1600" b="1" noProof="1">
                <a:solidFill>
                  <a:schemeClr val="bg1"/>
                </a:solidFill>
                <a:latin typeface="Consolas" panose="020B0609020204030204" pitchFamily="49" charset="0"/>
              </a:rPr>
              <a:t>(y, y_d, n*sizeof(float));</a:t>
            </a:r>
          </a:p>
          <a:p>
            <a:pPr marL="0" indent="0" fontAlgn="ctr">
              <a:spcBef>
                <a:spcPct val="10000"/>
              </a:spcBef>
              <a:buSzPct val="180000"/>
              <a:buNone/>
              <a:defRPr/>
            </a:pPr>
            <a:endParaRPr lang="en-US" sz="1600" b="1" noProof="1">
              <a:solidFill>
                <a:schemeClr val="bg1"/>
              </a:solidFill>
              <a:latin typeface="Consolas" panose="020B0609020204030204" pitchFamily="49" charset="0"/>
            </a:endParaRPr>
          </a:p>
          <a:p>
            <a:pPr marL="0" indent="0" fontAlgn="ctr">
              <a:spcBef>
                <a:spcPct val="10000"/>
              </a:spcBef>
              <a:buSzPct val="180000"/>
              <a:buNone/>
              <a:defRPr/>
            </a:pPr>
            <a:r>
              <a:rPr lang="en-US" sz="1600" b="1" noProof="1">
                <a:solidFill>
                  <a:schemeClr val="bg1"/>
                </a:solidFill>
                <a:latin typeface="Consolas" panose="020B0609020204030204" pitchFamily="49" charset="0"/>
              </a:rPr>
              <a:t>#pragma acc parallel loop</a:t>
            </a:r>
          </a:p>
          <a:p>
            <a:pPr marL="0" indent="0" fontAlgn="ctr">
              <a:spcBef>
                <a:spcPct val="10000"/>
              </a:spcBef>
              <a:buSzPct val="180000"/>
              <a:buNone/>
              <a:defRPr/>
            </a:pPr>
            <a:r>
              <a:rPr lang="en-US" sz="1600" b="1" noProof="1">
                <a:solidFill>
                  <a:schemeClr val="bg1"/>
                </a:solidFill>
                <a:latin typeface="Consolas" panose="020B0609020204030204" pitchFamily="49" charset="0"/>
              </a:rPr>
              <a:t>for(int i = 0; i &lt; n; i++) {</a:t>
            </a:r>
          </a:p>
          <a:p>
            <a:pPr marL="0" indent="0" fontAlgn="ctr">
              <a:spcBef>
                <a:spcPct val="10000"/>
              </a:spcBef>
              <a:buSzPct val="180000"/>
              <a:buNone/>
              <a:defRPr/>
            </a:pPr>
            <a:r>
              <a:rPr lang="en-US" sz="1600" b="1" noProof="1">
                <a:solidFill>
                  <a:schemeClr val="bg1"/>
                </a:solidFill>
                <a:latin typeface="Consolas" panose="020B0609020204030204" pitchFamily="49" charset="0"/>
              </a:rPr>
              <a:t>	x[i] = x[i] * y[i];</a:t>
            </a:r>
          </a:p>
          <a:p>
            <a:pPr marL="0" indent="0" fontAlgn="ctr">
              <a:spcBef>
                <a:spcPct val="10000"/>
              </a:spcBef>
              <a:buSzPct val="180000"/>
              <a:buNone/>
              <a:defRPr/>
            </a:pPr>
            <a:r>
              <a:rPr lang="en-US" sz="1600" b="1" noProof="1">
                <a:solidFill>
                  <a:schemeClr val="bg1"/>
                </a:solidFill>
                <a:latin typeface="Consolas" panose="020B0609020204030204" pitchFamily="49" charset="0"/>
              </a:rPr>
              <a:t>}</a:t>
            </a:r>
          </a:p>
        </p:txBody>
      </p:sp>
      <p:sp>
        <p:nvSpPr>
          <p:cNvPr id="4" name="Right Brace 3">
            <a:extLst>
              <a:ext uri="{FF2B5EF4-FFF2-40B4-BE49-F238E27FC236}">
                <a16:creationId xmlns:a16="http://schemas.microsoft.com/office/drawing/2014/main" id="{71EA4BA9-45C4-446E-9D05-08D336C32A8A}"/>
              </a:ext>
            </a:extLst>
          </p:cNvPr>
          <p:cNvSpPr/>
          <p:nvPr/>
        </p:nvSpPr>
        <p:spPr>
          <a:xfrm flipH="1">
            <a:off x="4631960" y="4618031"/>
            <a:ext cx="224667" cy="1015603"/>
          </a:xfrm>
          <a:prstGeom prst="rightBrace">
            <a:avLst>
              <a:gd name="adj1" fmla="val 27869"/>
              <a:gd name="adj2" fmla="val 50000"/>
            </a:avLst>
          </a:prstGeom>
          <a:ln w="28575">
            <a:solidFill>
              <a:srgbClr val="00B0F0"/>
            </a:solidFill>
          </a:ln>
        </p:spPr>
        <p:style>
          <a:lnRef idx="1">
            <a:schemeClr val="accent1"/>
          </a:lnRef>
          <a:fillRef idx="0">
            <a:schemeClr val="accent1"/>
          </a:fillRef>
          <a:effectRef idx="0">
            <a:schemeClr val="accent1"/>
          </a:effectRef>
          <a:fontRef idx="minor">
            <a:schemeClr val="tx1"/>
          </a:fontRef>
        </p:style>
        <p:txBody>
          <a:bodyPr lIns="91386" tIns="45690" rIns="91386" bIns="45690" rtlCol="0" anchor="ctr"/>
          <a:lstStyle/>
          <a:p>
            <a:pPr algn="ctr"/>
            <a:endParaRPr lang="en-GB">
              <a:solidFill>
                <a:schemeClr val="accent5"/>
              </a:solidFill>
            </a:endParaRPr>
          </a:p>
        </p:txBody>
      </p:sp>
      <p:sp>
        <p:nvSpPr>
          <p:cNvPr id="6" name="Content Placeholder 11">
            <a:extLst>
              <a:ext uri="{FF2B5EF4-FFF2-40B4-BE49-F238E27FC236}">
                <a16:creationId xmlns:a16="http://schemas.microsoft.com/office/drawing/2014/main" id="{410C6E59-1E37-4C2E-BAE3-2B2021419B2D}"/>
              </a:ext>
            </a:extLst>
          </p:cNvPr>
          <p:cNvSpPr txBox="1">
            <a:spLocks/>
          </p:cNvSpPr>
          <p:nvPr/>
        </p:nvSpPr>
        <p:spPr>
          <a:xfrm>
            <a:off x="340081" y="1944690"/>
            <a:ext cx="4516546" cy="2350116"/>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sz="1800" dirty="0">
                <a:latin typeface="+mn-lt"/>
              </a:rPr>
              <a:t>The </a:t>
            </a:r>
            <a:r>
              <a:rPr lang="en-US" sz="1800" b="1" dirty="0">
                <a:solidFill>
                  <a:schemeClr val="accent1"/>
                </a:solidFill>
                <a:latin typeface="+mn-lt"/>
                <a:cs typeface="Courier New" panose="02070309020205020404" pitchFamily="49" charset="0"/>
              </a:rPr>
              <a:t>acc_map_data</a:t>
            </a:r>
            <a:r>
              <a:rPr lang="en-US" sz="1800" dirty="0">
                <a:solidFill>
                  <a:srgbClr val="FFC000"/>
                </a:solidFill>
                <a:latin typeface="+mn-lt"/>
              </a:rPr>
              <a:t> </a:t>
            </a:r>
            <a:r>
              <a:rPr lang="en-US" sz="1800" dirty="0">
                <a:latin typeface="+mn-lt"/>
              </a:rPr>
              <a:t>(</a:t>
            </a:r>
            <a:r>
              <a:rPr lang="en-US" sz="1800" b="1" dirty="0">
                <a:solidFill>
                  <a:schemeClr val="accent1"/>
                </a:solidFill>
                <a:latin typeface="+mn-lt"/>
                <a:cs typeface="Courier New" panose="02070309020205020404" pitchFamily="49" charset="0"/>
              </a:rPr>
              <a:t>acc_unmap_data</a:t>
            </a:r>
            <a:r>
              <a:rPr lang="en-US" sz="1800" dirty="0">
                <a:latin typeface="+mn-lt"/>
              </a:rPr>
              <a:t>) maps (unmaps) an existing device allocation to an OpenACC variable</a:t>
            </a:r>
          </a:p>
          <a:p>
            <a:r>
              <a:rPr lang="en-US" sz="1800" dirty="0">
                <a:latin typeface="+mn-lt"/>
              </a:rPr>
              <a:t>To map the data, both pointers must be valid</a:t>
            </a:r>
          </a:p>
          <a:p>
            <a:r>
              <a:rPr lang="en-US" sz="1800" dirty="0">
                <a:latin typeface="+mn-lt"/>
              </a:rPr>
              <a:t>Additionally, you must unmap the data before deallocating the memory</a:t>
            </a:r>
          </a:p>
          <a:p>
            <a:endParaRPr lang="en-US" sz="1800" dirty="0">
              <a:latin typeface="+mn-lt"/>
            </a:endParaRPr>
          </a:p>
        </p:txBody>
      </p:sp>
    </p:spTree>
    <p:extLst>
      <p:ext uri="{BB962C8B-B14F-4D97-AF65-F5344CB8AC3E}">
        <p14:creationId xmlns:p14="http://schemas.microsoft.com/office/powerpoint/2010/main" val="3641837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Horizontal)">
                                      <p:cBhvr>
                                        <p:cTn id="7" dur="500"/>
                                        <p:tgtEl>
                                          <p:spTgt spid="4"/>
                                        </p:tgtEl>
                                      </p:cBhvr>
                                    </p:animEffect>
                                  </p:childTnLst>
                                </p:cTn>
                              </p:par>
                              <p:par>
                                <p:cTn id="8" presetID="16" presetClass="entr" presetSubtype="42"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outHorizont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Interoperability</a:t>
            </a:r>
          </a:p>
        </p:txBody>
      </p:sp>
    </p:spTree>
    <p:extLst>
      <p:ext uri="{BB962C8B-B14F-4D97-AF65-F5344CB8AC3E}">
        <p14:creationId xmlns:p14="http://schemas.microsoft.com/office/powerpoint/2010/main" val="3343475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Using device Routines</a:t>
            </a:r>
          </a:p>
        </p:txBody>
      </p:sp>
    </p:spTree>
    <p:extLst>
      <p:ext uri="{BB962C8B-B14F-4D97-AF65-F5344CB8AC3E}">
        <p14:creationId xmlns:p14="http://schemas.microsoft.com/office/powerpoint/2010/main" val="3395535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C99FB-CE50-4E0B-AB49-6163A91F15DB}"/>
              </a:ext>
            </a:extLst>
          </p:cNvPr>
          <p:cNvSpPr>
            <a:spLocks noGrp="1"/>
          </p:cNvSpPr>
          <p:nvPr>
            <p:ph type="title"/>
          </p:nvPr>
        </p:nvSpPr>
        <p:spPr/>
        <p:txBody>
          <a:bodyPr/>
          <a:lstStyle/>
          <a:p>
            <a:r>
              <a:rPr lang="en-US" dirty="0"/>
              <a:t>CUDA device Routines and OpenACC</a:t>
            </a:r>
          </a:p>
        </p:txBody>
      </p:sp>
      <p:sp>
        <p:nvSpPr>
          <p:cNvPr id="3" name="TextBox 2">
            <a:extLst>
              <a:ext uri="{FF2B5EF4-FFF2-40B4-BE49-F238E27FC236}">
                <a16:creationId xmlns:a16="http://schemas.microsoft.com/office/drawing/2014/main" id="{1DF869AE-26DE-4DD2-88E8-986CED087688}"/>
              </a:ext>
            </a:extLst>
          </p:cNvPr>
          <p:cNvSpPr txBox="1"/>
          <p:nvPr/>
        </p:nvSpPr>
        <p:spPr>
          <a:xfrm>
            <a:off x="6142392" y="1966729"/>
            <a:ext cx="4119208" cy="2862322"/>
          </a:xfrm>
          <a:prstGeom prst="rect">
            <a:avLst/>
          </a:prstGeom>
          <a:solidFill>
            <a:schemeClr val="tx1">
              <a:lumMod val="95000"/>
            </a:schemeClr>
          </a:solidFill>
          <a:ln w="6350">
            <a:solidFill>
              <a:srgbClr val="7DBC0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b="1" dirty="0">
                <a:solidFill>
                  <a:srgbClr val="FF0000"/>
                </a:solidFill>
                <a:latin typeface="Consolas" panose="020B0609020204030204" pitchFamily="49" charset="0"/>
              </a:rPr>
              <a:t>#pragma acc routine </a:t>
            </a:r>
            <a:r>
              <a:rPr lang="en-US" b="1" dirty="0" err="1">
                <a:solidFill>
                  <a:srgbClr val="FF0000"/>
                </a:solidFill>
                <a:latin typeface="Consolas" panose="020B0609020204030204" pitchFamily="49" charset="0"/>
              </a:rPr>
              <a:t>seq</a:t>
            </a:r>
            <a:endParaRPr lang="en-US" b="1" dirty="0">
              <a:solidFill>
                <a:srgbClr val="FF0000"/>
              </a:solidFill>
              <a:latin typeface="Consolas" panose="020B0609020204030204" pitchFamily="49" charset="0"/>
            </a:endParaRPr>
          </a:p>
          <a:p>
            <a:r>
              <a:rPr lang="sv-SE" b="1" dirty="0">
                <a:solidFill>
                  <a:schemeClr val="bg1"/>
                </a:solidFill>
                <a:latin typeface="Consolas" panose="020B0609020204030204" pitchFamily="49" charset="0"/>
              </a:rPr>
              <a:t>extern “C” void f1dev( float*, float* int );</a:t>
            </a:r>
          </a:p>
          <a:p>
            <a:r>
              <a:rPr lang="en-US" b="1" dirty="0">
                <a:solidFill>
                  <a:schemeClr val="bg1"/>
                </a:solidFill>
                <a:latin typeface="Consolas" panose="020B0609020204030204" pitchFamily="49" charset="0"/>
              </a:rPr>
              <a:t>...</a:t>
            </a:r>
          </a:p>
          <a:p>
            <a:r>
              <a:rPr lang="pt-BR" b="1" dirty="0">
                <a:solidFill>
                  <a:srgbClr val="7DBC0D"/>
                </a:solidFill>
                <a:latin typeface="Consolas" panose="020B0609020204030204" pitchFamily="49" charset="0"/>
              </a:rPr>
              <a:t>#pragma acc parallel loop \</a:t>
            </a:r>
          </a:p>
          <a:p>
            <a:r>
              <a:rPr lang="pt-BR" b="1" dirty="0">
                <a:solidFill>
                  <a:srgbClr val="7DBC0D"/>
                </a:solidFill>
                <a:latin typeface="Consolas" panose="020B0609020204030204" pitchFamily="49" charset="0"/>
              </a:rPr>
              <a:t>  present( a[0:n], b[0:n] )</a:t>
            </a:r>
          </a:p>
          <a:p>
            <a:r>
              <a:rPr lang="nn-NO" b="1" dirty="0">
                <a:solidFill>
                  <a:schemeClr val="bg1"/>
                </a:solidFill>
                <a:latin typeface="Consolas" panose="020B0609020204030204" pitchFamily="49" charset="0"/>
              </a:rPr>
              <a:t>for( int i = 0; i &lt; n; ++i )</a:t>
            </a:r>
          </a:p>
          <a:p>
            <a:r>
              <a:rPr lang="nn-NO" b="1" dirty="0">
                <a:solidFill>
                  <a:schemeClr val="bg1"/>
                </a:solidFill>
                <a:latin typeface="Consolas" panose="020B0609020204030204" pitchFamily="49" charset="0"/>
              </a:rPr>
              <a:t>{</a:t>
            </a:r>
          </a:p>
          <a:p>
            <a:r>
              <a:rPr lang="en-US" b="1" dirty="0">
                <a:solidFill>
                  <a:srgbClr val="FF0000"/>
                </a:solidFill>
                <a:latin typeface="Consolas" panose="020B0609020204030204" pitchFamily="49" charset="0"/>
              </a:rPr>
              <a:t>  f1dev( a, b, </a:t>
            </a:r>
            <a:r>
              <a:rPr lang="en-US" b="1" dirty="0" err="1">
                <a:solidFill>
                  <a:srgbClr val="FF0000"/>
                </a:solidFill>
                <a:latin typeface="Consolas" panose="020B0609020204030204" pitchFamily="49" charset="0"/>
              </a:rPr>
              <a:t>i</a:t>
            </a:r>
            <a:r>
              <a:rPr lang="en-US" b="1" dirty="0">
                <a:solidFill>
                  <a:srgbClr val="FF0000"/>
                </a:solidFill>
                <a:latin typeface="Consolas" panose="020B0609020204030204" pitchFamily="49" charset="0"/>
              </a:rPr>
              <a:t> );</a:t>
            </a:r>
          </a:p>
          <a:p>
            <a:r>
              <a:rPr lang="en-US" b="1" dirty="0">
                <a:solidFill>
                  <a:schemeClr val="bg1"/>
                </a:solidFill>
                <a:latin typeface="Consolas" panose="020B0609020204030204" pitchFamily="49" charset="0"/>
              </a:rPr>
              <a:t>}</a:t>
            </a:r>
          </a:p>
        </p:txBody>
      </p:sp>
      <p:sp>
        <p:nvSpPr>
          <p:cNvPr id="5" name="TextBox 4">
            <a:extLst>
              <a:ext uri="{FF2B5EF4-FFF2-40B4-BE49-F238E27FC236}">
                <a16:creationId xmlns:a16="http://schemas.microsoft.com/office/drawing/2014/main" id="{F730824F-65D0-44A8-8D74-44FE30FE0070}"/>
              </a:ext>
            </a:extLst>
          </p:cNvPr>
          <p:cNvSpPr txBox="1"/>
          <p:nvPr/>
        </p:nvSpPr>
        <p:spPr>
          <a:xfrm>
            <a:off x="892867" y="1966729"/>
            <a:ext cx="4259705" cy="1477328"/>
          </a:xfrm>
          <a:prstGeom prst="rect">
            <a:avLst/>
          </a:prstGeom>
          <a:solidFill>
            <a:schemeClr val="tx1">
              <a:lumMod val="95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b="1" dirty="0">
                <a:solidFill>
                  <a:schemeClr val="bg1"/>
                </a:solidFill>
                <a:latin typeface="Consolas" panose="020B0609020204030204" pitchFamily="49" charset="0"/>
              </a:rPr>
              <a:t>extern “C” </a:t>
            </a:r>
            <a:r>
              <a:rPr lang="en-US" b="1" dirty="0">
                <a:solidFill>
                  <a:srgbClr val="FF0000"/>
                </a:solidFill>
                <a:latin typeface="Consolas" panose="020B0609020204030204" pitchFamily="49" charset="0"/>
              </a:rPr>
              <a:t>__device__ </a:t>
            </a:r>
            <a:r>
              <a:rPr lang="en-US" b="1" dirty="0">
                <a:solidFill>
                  <a:schemeClr val="bg1"/>
                </a:solidFill>
                <a:latin typeface="Consolas" panose="020B0609020204030204" pitchFamily="49" charset="0"/>
              </a:rPr>
              <a:t>void</a:t>
            </a:r>
          </a:p>
          <a:p>
            <a:r>
              <a:rPr lang="en-US" b="1" dirty="0">
                <a:solidFill>
                  <a:schemeClr val="bg1"/>
                </a:solidFill>
                <a:latin typeface="Consolas" panose="020B0609020204030204" pitchFamily="49" charset="0"/>
              </a:rPr>
              <a:t>f1dev(float* a, float* b, int </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a:t>
            </a:r>
          </a:p>
          <a:p>
            <a:r>
              <a:rPr lang="en-US" b="1" dirty="0">
                <a:solidFill>
                  <a:schemeClr val="bg1"/>
                </a:solidFill>
                <a:latin typeface="Consolas" panose="020B0609020204030204" pitchFamily="49" charset="0"/>
              </a:rPr>
              <a:t>{</a:t>
            </a:r>
          </a:p>
          <a:p>
            <a:r>
              <a:rPr lang="en-US" b="1" dirty="0">
                <a:solidFill>
                  <a:schemeClr val="bg1"/>
                </a:solidFill>
                <a:latin typeface="Consolas" panose="020B0609020204030204" pitchFamily="49" charset="0"/>
              </a:rPr>
              <a:t>  a[</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 .... b[</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 ;</a:t>
            </a:r>
          </a:p>
          <a:p>
            <a:r>
              <a:rPr lang="en-US" b="1" dirty="0">
                <a:solidFill>
                  <a:schemeClr val="bg1"/>
                </a:solidFill>
                <a:latin typeface="Consolas" panose="020B0609020204030204" pitchFamily="49" charset="0"/>
              </a:rPr>
              <a:t>}</a:t>
            </a:r>
          </a:p>
        </p:txBody>
      </p:sp>
      <p:sp>
        <p:nvSpPr>
          <p:cNvPr id="6" name="TextBox 5">
            <a:extLst>
              <a:ext uri="{FF2B5EF4-FFF2-40B4-BE49-F238E27FC236}">
                <a16:creationId xmlns:a16="http://schemas.microsoft.com/office/drawing/2014/main" id="{19C0580A-0965-4A80-AC2D-46415EBBFC9D}"/>
              </a:ext>
            </a:extLst>
          </p:cNvPr>
          <p:cNvSpPr txBox="1"/>
          <p:nvPr/>
        </p:nvSpPr>
        <p:spPr>
          <a:xfrm>
            <a:off x="918627" y="4158629"/>
            <a:ext cx="4233945" cy="1015663"/>
          </a:xfrm>
          <a:prstGeom prst="rect">
            <a:avLst/>
          </a:prstGeom>
          <a:noFill/>
        </p:spPr>
        <p:txBody>
          <a:bodyPr wrap="square" rtlCol="0">
            <a:spAutoFit/>
          </a:bodyPr>
          <a:lstStyle/>
          <a:p>
            <a:r>
              <a:rPr lang="en-US" sz="2000" dirty="0">
                <a:solidFill>
                  <a:schemeClr val="bg1"/>
                </a:solidFill>
                <a:latin typeface="+mn-lt"/>
              </a:rPr>
              <a:t>Even CUDA </a:t>
            </a:r>
            <a:r>
              <a:rPr lang="en-US" sz="2000" b="1" dirty="0">
                <a:solidFill>
                  <a:schemeClr val="accent1"/>
                </a:solidFill>
                <a:latin typeface="+mn-lt"/>
                <a:cs typeface="Courier New" panose="02070309020205020404" pitchFamily="49" charset="0"/>
              </a:rPr>
              <a:t>__device__ </a:t>
            </a:r>
            <a:r>
              <a:rPr lang="en-US" sz="2000" dirty="0">
                <a:solidFill>
                  <a:schemeClr val="bg1"/>
                </a:solidFill>
                <a:latin typeface="+mn-lt"/>
              </a:rPr>
              <a:t>functions can be called from OpenACC if declared with </a:t>
            </a:r>
            <a:r>
              <a:rPr lang="en-US" sz="2000" b="1" dirty="0">
                <a:solidFill>
                  <a:schemeClr val="accent1"/>
                </a:solidFill>
                <a:latin typeface="+mn-lt"/>
                <a:cs typeface="Courier New" panose="02070309020205020404" pitchFamily="49" charset="0"/>
              </a:rPr>
              <a:t>acc routine</a:t>
            </a:r>
            <a:r>
              <a:rPr lang="en-US" sz="2000" dirty="0">
                <a:solidFill>
                  <a:schemeClr val="bg1"/>
                </a:solidFill>
                <a:latin typeface="+mn-lt"/>
              </a:rPr>
              <a:t>.</a:t>
            </a:r>
          </a:p>
        </p:txBody>
      </p:sp>
      <p:sp>
        <p:nvSpPr>
          <p:cNvPr id="4" name="TextBox 3">
            <a:extLst>
              <a:ext uri="{FF2B5EF4-FFF2-40B4-BE49-F238E27FC236}">
                <a16:creationId xmlns:a16="http://schemas.microsoft.com/office/drawing/2014/main" id="{4B34D45A-298A-4D0C-8464-68EA751B4043}"/>
              </a:ext>
            </a:extLst>
          </p:cNvPr>
          <p:cNvSpPr txBox="1"/>
          <p:nvPr/>
        </p:nvSpPr>
        <p:spPr>
          <a:xfrm>
            <a:off x="2178939" y="1625097"/>
            <a:ext cx="1484125"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chemeClr val="bg1"/>
                </a:solidFill>
              </a:rPr>
              <a:t>CUDA Code</a:t>
            </a:r>
          </a:p>
        </p:txBody>
      </p:sp>
      <p:sp>
        <p:nvSpPr>
          <p:cNvPr id="7" name="TextBox 6">
            <a:extLst>
              <a:ext uri="{FF2B5EF4-FFF2-40B4-BE49-F238E27FC236}">
                <a16:creationId xmlns:a16="http://schemas.microsoft.com/office/drawing/2014/main" id="{A7F461DC-4B41-4726-BC77-CE6F806F84C3}"/>
              </a:ext>
            </a:extLst>
          </p:cNvPr>
          <p:cNvSpPr txBox="1"/>
          <p:nvPr/>
        </p:nvSpPr>
        <p:spPr>
          <a:xfrm>
            <a:off x="7244042" y="1644696"/>
            <a:ext cx="191591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chemeClr val="bg1"/>
                </a:solidFill>
              </a:rPr>
              <a:t>OpenACC Code</a:t>
            </a:r>
          </a:p>
        </p:txBody>
      </p:sp>
    </p:spTree>
    <p:extLst>
      <p:ext uri="{BB962C8B-B14F-4D97-AF65-F5344CB8AC3E}">
        <p14:creationId xmlns:p14="http://schemas.microsoft.com/office/powerpoint/2010/main" val="2560109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C99FB-CE50-4E0B-AB49-6163A91F15DB}"/>
              </a:ext>
            </a:extLst>
          </p:cNvPr>
          <p:cNvSpPr>
            <a:spLocks noGrp="1"/>
          </p:cNvSpPr>
          <p:nvPr>
            <p:ph type="title"/>
          </p:nvPr>
        </p:nvSpPr>
        <p:spPr>
          <a:xfrm>
            <a:off x="476791" y="140526"/>
            <a:ext cx="9976104" cy="590931"/>
          </a:xfrm>
        </p:spPr>
        <p:txBody>
          <a:bodyPr/>
          <a:lstStyle/>
          <a:p>
            <a:r>
              <a:rPr lang="en-US" dirty="0"/>
              <a:t>CUDA device Routines and OpenACC</a:t>
            </a:r>
          </a:p>
        </p:txBody>
      </p:sp>
      <p:sp>
        <p:nvSpPr>
          <p:cNvPr id="3" name="TextBox 2">
            <a:extLst>
              <a:ext uri="{FF2B5EF4-FFF2-40B4-BE49-F238E27FC236}">
                <a16:creationId xmlns:a16="http://schemas.microsoft.com/office/drawing/2014/main" id="{1DF869AE-26DE-4DD2-88E8-986CED087688}"/>
              </a:ext>
            </a:extLst>
          </p:cNvPr>
          <p:cNvSpPr txBox="1"/>
          <p:nvPr/>
        </p:nvSpPr>
        <p:spPr>
          <a:xfrm>
            <a:off x="6465121" y="1390656"/>
            <a:ext cx="4119208" cy="4524315"/>
          </a:xfrm>
          <a:prstGeom prst="rect">
            <a:avLst/>
          </a:prstGeom>
          <a:solidFill>
            <a:schemeClr val="tx1">
              <a:lumMod val="95000"/>
            </a:schemeClr>
          </a:solidFill>
          <a:ln w="6350">
            <a:solidFill>
              <a:srgbClr val="7DBC0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b="1" dirty="0">
                <a:solidFill>
                  <a:schemeClr val="bg1"/>
                </a:solidFill>
                <a:latin typeface="Consolas" panose="020B0609020204030204" pitchFamily="49" charset="0"/>
              </a:rPr>
              <a:t>interface </a:t>
            </a:r>
          </a:p>
          <a:p>
            <a:r>
              <a:rPr lang="en-US" b="1" dirty="0">
                <a:solidFill>
                  <a:srgbClr val="FF0000"/>
                </a:solidFill>
                <a:latin typeface="Consolas" panose="020B0609020204030204" pitchFamily="49" charset="0"/>
              </a:rPr>
              <a:t>!$acc </a:t>
            </a:r>
            <a:r>
              <a:rPr lang="en-US" b="1" dirty="0" err="1">
                <a:solidFill>
                  <a:srgbClr val="FF0000"/>
                </a:solidFill>
                <a:latin typeface="Consolas" panose="020B0609020204030204" pitchFamily="49" charset="0"/>
              </a:rPr>
              <a:t>acc</a:t>
            </a:r>
            <a:r>
              <a:rPr lang="en-US" b="1" dirty="0">
                <a:solidFill>
                  <a:srgbClr val="FF0000"/>
                </a:solidFill>
                <a:latin typeface="Consolas" panose="020B0609020204030204" pitchFamily="49" charset="0"/>
              </a:rPr>
              <a:t> routine </a:t>
            </a:r>
            <a:r>
              <a:rPr lang="en-US" b="1" dirty="0" err="1">
                <a:solidFill>
                  <a:srgbClr val="FF0000"/>
                </a:solidFill>
                <a:latin typeface="Consolas" panose="020B0609020204030204" pitchFamily="49" charset="0"/>
              </a:rPr>
              <a:t>seq</a:t>
            </a:r>
            <a:endParaRPr lang="en-US" b="1" dirty="0">
              <a:solidFill>
                <a:srgbClr val="FF0000"/>
              </a:solidFill>
              <a:latin typeface="Consolas" panose="020B0609020204030204" pitchFamily="49" charset="0"/>
            </a:endParaRPr>
          </a:p>
          <a:p>
            <a:r>
              <a:rPr lang="sv-SE" b="1" dirty="0">
                <a:solidFill>
                  <a:schemeClr val="bg1"/>
                </a:solidFill>
                <a:latin typeface="Consolas" panose="020B0609020204030204" pitchFamily="49" charset="0"/>
              </a:rPr>
              <a:t>subroutine f1dev( a, b, i ) bind(c)</a:t>
            </a:r>
          </a:p>
          <a:p>
            <a:r>
              <a:rPr lang="sv-SE" b="1" dirty="0">
                <a:solidFill>
                  <a:schemeClr val="bg1"/>
                </a:solidFill>
                <a:latin typeface="Consolas" panose="020B0609020204030204" pitchFamily="49" charset="0"/>
              </a:rPr>
              <a:t>  use iso_c_binding</a:t>
            </a:r>
          </a:p>
          <a:p>
            <a:r>
              <a:rPr lang="sv-SE" b="1" dirty="0">
                <a:solidFill>
                  <a:schemeClr val="bg1"/>
                </a:solidFill>
                <a:latin typeface="Consolas" panose="020B0609020204030204" pitchFamily="49" charset="0"/>
              </a:rPr>
              <a:t>  implicit none</a:t>
            </a:r>
          </a:p>
          <a:p>
            <a:r>
              <a:rPr lang="sv-SE" b="1" dirty="0">
                <a:solidFill>
                  <a:schemeClr val="bg1"/>
                </a:solidFill>
                <a:latin typeface="Consolas" panose="020B0609020204030204" pitchFamily="49" charset="0"/>
              </a:rPr>
              <a:t>  integer(C_INT) :: i</a:t>
            </a:r>
          </a:p>
          <a:p>
            <a:r>
              <a:rPr lang="sv-SE" b="1" dirty="0">
                <a:solidFill>
                  <a:schemeClr val="bg1"/>
                </a:solidFill>
                <a:latin typeface="Consolas" panose="020B0609020204030204" pitchFamily="49" charset="0"/>
              </a:rPr>
              <a:t>  type(C_PTR):: a, b</a:t>
            </a:r>
          </a:p>
          <a:p>
            <a:r>
              <a:rPr lang="sv-SE" b="1" dirty="0">
                <a:solidFill>
                  <a:schemeClr val="bg1"/>
                </a:solidFill>
                <a:latin typeface="Consolas" panose="020B0609020204030204" pitchFamily="49" charset="0"/>
              </a:rPr>
              <a:t>end subroutine f1dev</a:t>
            </a:r>
          </a:p>
          <a:p>
            <a:r>
              <a:rPr lang="sv-SE" b="1" dirty="0">
                <a:solidFill>
                  <a:schemeClr val="bg1"/>
                </a:solidFill>
                <a:latin typeface="Consolas" panose="020B0609020204030204" pitchFamily="49" charset="0"/>
              </a:rPr>
              <a:t>end interface</a:t>
            </a:r>
          </a:p>
          <a:p>
            <a:r>
              <a:rPr lang="en-US" b="1" dirty="0">
                <a:solidFill>
                  <a:schemeClr val="bg1"/>
                </a:solidFill>
                <a:latin typeface="Consolas" panose="020B0609020204030204" pitchFamily="49" charset="0"/>
              </a:rPr>
              <a:t>...</a:t>
            </a:r>
          </a:p>
          <a:p>
            <a:r>
              <a:rPr lang="pt-BR" b="1" dirty="0">
                <a:solidFill>
                  <a:srgbClr val="7DBC0D"/>
                </a:solidFill>
                <a:latin typeface="Consolas" panose="020B0609020204030204" pitchFamily="49" charset="0"/>
              </a:rPr>
              <a:t>!$acc parallel loop present( a[0:n], b[0:n] )</a:t>
            </a:r>
          </a:p>
          <a:p>
            <a:r>
              <a:rPr lang="nn-NO" b="1" dirty="0">
                <a:solidFill>
                  <a:schemeClr val="bg1"/>
                </a:solidFill>
                <a:latin typeface="Consolas" panose="020B0609020204030204" pitchFamily="49" charset="0"/>
              </a:rPr>
              <a:t>do i, 1, n</a:t>
            </a:r>
          </a:p>
          <a:p>
            <a:r>
              <a:rPr lang="en-US" b="1" dirty="0">
                <a:solidFill>
                  <a:srgbClr val="FF0000"/>
                </a:solidFill>
                <a:latin typeface="Consolas" panose="020B0609020204030204" pitchFamily="49" charset="0"/>
              </a:rPr>
              <a:t>  call f1dev( a, b, </a:t>
            </a:r>
            <a:r>
              <a:rPr lang="en-US" b="1" dirty="0" err="1">
                <a:solidFill>
                  <a:srgbClr val="FF0000"/>
                </a:solidFill>
                <a:latin typeface="Consolas" panose="020B0609020204030204" pitchFamily="49" charset="0"/>
              </a:rPr>
              <a:t>i</a:t>
            </a:r>
            <a:r>
              <a:rPr lang="en-US" b="1" dirty="0">
                <a:solidFill>
                  <a:srgbClr val="FF0000"/>
                </a:solidFill>
                <a:latin typeface="Consolas" panose="020B0609020204030204" pitchFamily="49" charset="0"/>
              </a:rPr>
              <a:t> )</a:t>
            </a:r>
          </a:p>
          <a:p>
            <a:r>
              <a:rPr lang="en-US" b="1" dirty="0">
                <a:solidFill>
                  <a:schemeClr val="bg1"/>
                </a:solidFill>
                <a:latin typeface="Consolas" panose="020B0609020204030204" pitchFamily="49" charset="0"/>
              </a:rPr>
              <a:t>end do</a:t>
            </a:r>
          </a:p>
        </p:txBody>
      </p:sp>
      <p:sp>
        <p:nvSpPr>
          <p:cNvPr id="5" name="TextBox 4">
            <a:extLst>
              <a:ext uri="{FF2B5EF4-FFF2-40B4-BE49-F238E27FC236}">
                <a16:creationId xmlns:a16="http://schemas.microsoft.com/office/drawing/2014/main" id="{F730824F-65D0-44A8-8D74-44FE30FE0070}"/>
              </a:ext>
            </a:extLst>
          </p:cNvPr>
          <p:cNvSpPr txBox="1"/>
          <p:nvPr/>
        </p:nvSpPr>
        <p:spPr>
          <a:xfrm>
            <a:off x="892867" y="1966729"/>
            <a:ext cx="4259705" cy="1477328"/>
          </a:xfrm>
          <a:prstGeom prst="rect">
            <a:avLst/>
          </a:prstGeom>
          <a:solidFill>
            <a:schemeClr val="tx1">
              <a:lumMod val="95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b="1" dirty="0">
                <a:solidFill>
                  <a:schemeClr val="bg1"/>
                </a:solidFill>
                <a:latin typeface="Consolas" panose="020B0609020204030204" pitchFamily="49" charset="0"/>
              </a:rPr>
              <a:t>extern “C” </a:t>
            </a:r>
            <a:r>
              <a:rPr lang="en-US" b="1" dirty="0">
                <a:solidFill>
                  <a:srgbClr val="FF0000"/>
                </a:solidFill>
                <a:latin typeface="Consolas" panose="020B0609020204030204" pitchFamily="49" charset="0"/>
              </a:rPr>
              <a:t>__device__ </a:t>
            </a:r>
            <a:r>
              <a:rPr lang="en-US" b="1" dirty="0">
                <a:solidFill>
                  <a:schemeClr val="bg1"/>
                </a:solidFill>
                <a:latin typeface="Consolas" panose="020B0609020204030204" pitchFamily="49" charset="0"/>
              </a:rPr>
              <a:t>void</a:t>
            </a:r>
          </a:p>
          <a:p>
            <a:r>
              <a:rPr lang="en-US" b="1" dirty="0">
                <a:solidFill>
                  <a:schemeClr val="bg1"/>
                </a:solidFill>
                <a:latin typeface="Consolas" panose="020B0609020204030204" pitchFamily="49" charset="0"/>
              </a:rPr>
              <a:t>f1dev(float* a, float* b, int </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a:t>
            </a:r>
          </a:p>
          <a:p>
            <a:r>
              <a:rPr lang="en-US" b="1" dirty="0">
                <a:solidFill>
                  <a:schemeClr val="bg1"/>
                </a:solidFill>
                <a:latin typeface="Consolas" panose="020B0609020204030204" pitchFamily="49" charset="0"/>
              </a:rPr>
              <a:t>{</a:t>
            </a:r>
          </a:p>
          <a:p>
            <a:r>
              <a:rPr lang="en-US" b="1" dirty="0">
                <a:solidFill>
                  <a:schemeClr val="bg1"/>
                </a:solidFill>
                <a:latin typeface="Consolas" panose="020B0609020204030204" pitchFamily="49" charset="0"/>
              </a:rPr>
              <a:t>  a[</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 .... b[</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 ;</a:t>
            </a:r>
          </a:p>
          <a:p>
            <a:r>
              <a:rPr lang="en-US" b="1" dirty="0">
                <a:solidFill>
                  <a:schemeClr val="bg1"/>
                </a:solidFill>
                <a:latin typeface="Consolas" panose="020B0609020204030204" pitchFamily="49" charset="0"/>
              </a:rPr>
              <a:t>}</a:t>
            </a:r>
          </a:p>
        </p:txBody>
      </p:sp>
      <p:sp>
        <p:nvSpPr>
          <p:cNvPr id="6" name="TextBox 5">
            <a:extLst>
              <a:ext uri="{FF2B5EF4-FFF2-40B4-BE49-F238E27FC236}">
                <a16:creationId xmlns:a16="http://schemas.microsoft.com/office/drawing/2014/main" id="{19C0580A-0965-4A80-AC2D-46415EBBFC9D}"/>
              </a:ext>
            </a:extLst>
          </p:cNvPr>
          <p:cNvSpPr txBox="1"/>
          <p:nvPr/>
        </p:nvSpPr>
        <p:spPr>
          <a:xfrm>
            <a:off x="918627" y="4158629"/>
            <a:ext cx="4233945" cy="1015663"/>
          </a:xfrm>
          <a:prstGeom prst="rect">
            <a:avLst/>
          </a:prstGeom>
          <a:noFill/>
        </p:spPr>
        <p:txBody>
          <a:bodyPr wrap="square" rtlCol="0">
            <a:spAutoFit/>
          </a:bodyPr>
          <a:lstStyle/>
          <a:p>
            <a:r>
              <a:rPr lang="en-US" sz="2000" dirty="0">
                <a:solidFill>
                  <a:schemeClr val="bg1"/>
                </a:solidFill>
                <a:latin typeface="+mn-lt"/>
              </a:rPr>
              <a:t>Even CUDA </a:t>
            </a:r>
            <a:r>
              <a:rPr lang="en-US" sz="2000" b="1" dirty="0">
                <a:solidFill>
                  <a:schemeClr val="accent1"/>
                </a:solidFill>
                <a:latin typeface="+mn-lt"/>
                <a:cs typeface="Courier New" panose="02070309020205020404" pitchFamily="49" charset="0"/>
              </a:rPr>
              <a:t>__device__ </a:t>
            </a:r>
            <a:r>
              <a:rPr lang="en-US" sz="2000" dirty="0">
                <a:solidFill>
                  <a:schemeClr val="bg1"/>
                </a:solidFill>
                <a:latin typeface="+mn-lt"/>
              </a:rPr>
              <a:t>functions can be called from OpenACC if declared with </a:t>
            </a:r>
            <a:r>
              <a:rPr lang="en-US" sz="2000" b="1" dirty="0">
                <a:solidFill>
                  <a:schemeClr val="accent1"/>
                </a:solidFill>
                <a:latin typeface="+mn-lt"/>
                <a:cs typeface="Courier New" panose="02070309020205020404" pitchFamily="49" charset="0"/>
              </a:rPr>
              <a:t>acc routine</a:t>
            </a:r>
            <a:r>
              <a:rPr lang="en-US" sz="2000" dirty="0">
                <a:solidFill>
                  <a:schemeClr val="bg1"/>
                </a:solidFill>
                <a:latin typeface="+mn-lt"/>
              </a:rPr>
              <a:t>.</a:t>
            </a:r>
          </a:p>
        </p:txBody>
      </p:sp>
      <p:sp>
        <p:nvSpPr>
          <p:cNvPr id="7" name="TextBox 6">
            <a:extLst>
              <a:ext uri="{FF2B5EF4-FFF2-40B4-BE49-F238E27FC236}">
                <a16:creationId xmlns:a16="http://schemas.microsoft.com/office/drawing/2014/main" id="{C01E0898-FDA0-41D0-9826-CBEB819A4509}"/>
              </a:ext>
            </a:extLst>
          </p:cNvPr>
          <p:cNvSpPr txBox="1"/>
          <p:nvPr/>
        </p:nvSpPr>
        <p:spPr>
          <a:xfrm>
            <a:off x="2178939" y="1625097"/>
            <a:ext cx="1484125"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chemeClr val="bg1"/>
                </a:solidFill>
              </a:rPr>
              <a:t>CUDA Code</a:t>
            </a:r>
          </a:p>
        </p:txBody>
      </p:sp>
      <p:sp>
        <p:nvSpPr>
          <p:cNvPr id="8" name="TextBox 7">
            <a:extLst>
              <a:ext uri="{FF2B5EF4-FFF2-40B4-BE49-F238E27FC236}">
                <a16:creationId xmlns:a16="http://schemas.microsoft.com/office/drawing/2014/main" id="{C65B542D-4ED9-4433-932F-C5B387E00B92}"/>
              </a:ext>
            </a:extLst>
          </p:cNvPr>
          <p:cNvSpPr txBox="1"/>
          <p:nvPr/>
        </p:nvSpPr>
        <p:spPr>
          <a:xfrm>
            <a:off x="7566770" y="1049024"/>
            <a:ext cx="191591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chemeClr val="bg1"/>
                </a:solidFill>
              </a:rPr>
              <a:t>OpenACC Code</a:t>
            </a:r>
          </a:p>
        </p:txBody>
      </p:sp>
    </p:spTree>
    <p:extLst>
      <p:ext uri="{BB962C8B-B14F-4D97-AF65-F5344CB8AC3E}">
        <p14:creationId xmlns:p14="http://schemas.microsoft.com/office/powerpoint/2010/main" val="580331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Wrap up</a:t>
            </a:r>
          </a:p>
        </p:txBody>
      </p:sp>
    </p:spTree>
    <p:extLst>
      <p:ext uri="{BB962C8B-B14F-4D97-AF65-F5344CB8AC3E}">
        <p14:creationId xmlns:p14="http://schemas.microsoft.com/office/powerpoint/2010/main" val="196397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concepts</a:t>
            </a:r>
          </a:p>
        </p:txBody>
      </p:sp>
      <p:sp>
        <p:nvSpPr>
          <p:cNvPr id="4" name="Text Placeholder 3"/>
          <p:cNvSpPr>
            <a:spLocks noGrp="1"/>
          </p:cNvSpPr>
          <p:nvPr>
            <p:ph type="body" sz="quarter" idx="10"/>
          </p:nvPr>
        </p:nvSpPr>
        <p:spPr/>
        <p:txBody>
          <a:bodyPr/>
          <a:lstStyle/>
          <a:p>
            <a:r>
              <a:rPr lang="en-US" dirty="0"/>
              <a:t>In this module we discussed…</a:t>
            </a:r>
          </a:p>
        </p:txBody>
      </p:sp>
      <p:sp>
        <p:nvSpPr>
          <p:cNvPr id="3" name="Content Placeholder 2"/>
          <p:cNvSpPr>
            <a:spLocks noGrp="1"/>
          </p:cNvSpPr>
          <p:nvPr>
            <p:ph idx="1"/>
          </p:nvPr>
        </p:nvSpPr>
        <p:spPr>
          <a:xfrm>
            <a:off x="436740" y="1778961"/>
            <a:ext cx="9948672" cy="4043000"/>
          </a:xfrm>
        </p:spPr>
        <p:txBody>
          <a:bodyPr/>
          <a:lstStyle/>
          <a:p>
            <a:r>
              <a:rPr lang="en-US" dirty="0"/>
              <a:t>OpenACC data used in CUDA kernels</a:t>
            </a:r>
          </a:p>
          <a:p>
            <a:r>
              <a:rPr lang="en-US" dirty="0"/>
              <a:t>CUDA data used in OpenACC regions</a:t>
            </a:r>
          </a:p>
          <a:p>
            <a:r>
              <a:rPr lang="en-US" dirty="0"/>
              <a:t>Calling device functions from inside of </a:t>
            </a:r>
            <a:r>
              <a:rPr lang="en-US" dirty="0" err="1"/>
              <a:t>OpenACC</a:t>
            </a:r>
            <a:r>
              <a:rPr lang="en-US" dirty="0"/>
              <a:t> compute regions.</a:t>
            </a:r>
          </a:p>
          <a:p>
            <a:endParaRPr lang="en-US" dirty="0"/>
          </a:p>
        </p:txBody>
      </p:sp>
    </p:spTree>
    <p:extLst>
      <p:ext uri="{BB962C8B-B14F-4D97-AF65-F5344CB8AC3E}">
        <p14:creationId xmlns:p14="http://schemas.microsoft.com/office/powerpoint/2010/main" val="2734918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examples</a:t>
            </a:r>
          </a:p>
        </p:txBody>
      </p:sp>
      <p:sp>
        <p:nvSpPr>
          <p:cNvPr id="3" name="Content Placeholder 2"/>
          <p:cNvSpPr>
            <a:spLocks noGrp="1"/>
          </p:cNvSpPr>
          <p:nvPr>
            <p:ph idx="1"/>
          </p:nvPr>
        </p:nvSpPr>
        <p:spPr>
          <a:xfrm>
            <a:off x="436740" y="2103035"/>
            <a:ext cx="9948672" cy="2498945"/>
          </a:xfrm>
        </p:spPr>
        <p:txBody>
          <a:bodyPr/>
          <a:lstStyle/>
          <a:p>
            <a:r>
              <a:rPr lang="en-US" dirty="0"/>
              <a:t>If you would like some more full code examples of OpenACC interoperability, follow the </a:t>
            </a:r>
            <a:r>
              <a:rPr lang="en-US" dirty="0" err="1"/>
              <a:t>github</a:t>
            </a:r>
            <a:r>
              <a:rPr lang="en-US" dirty="0"/>
              <a:t> link below to view a repository that contains many of the codes discussed in this module.</a:t>
            </a:r>
          </a:p>
          <a:p>
            <a:r>
              <a:rPr lang="en-US" dirty="0"/>
              <a:t>If you would like to read some additional information about the concepts covered today, follow the second link to an NVIDIA </a:t>
            </a:r>
            <a:r>
              <a:rPr lang="en-US" dirty="0" err="1"/>
              <a:t>devblog</a:t>
            </a:r>
            <a:r>
              <a:rPr lang="en-US" dirty="0"/>
              <a:t> about OpenACC interoperability.</a:t>
            </a:r>
          </a:p>
        </p:txBody>
      </p:sp>
      <p:sp>
        <p:nvSpPr>
          <p:cNvPr id="4" name="Text Placeholder 3"/>
          <p:cNvSpPr>
            <a:spLocks noGrp="1"/>
          </p:cNvSpPr>
          <p:nvPr>
            <p:ph type="body" sz="quarter" idx="10"/>
          </p:nvPr>
        </p:nvSpPr>
        <p:spPr/>
        <p:txBody>
          <a:bodyPr/>
          <a:lstStyle/>
          <a:p>
            <a:endParaRPr lang="en-US" dirty="0"/>
          </a:p>
        </p:txBody>
      </p:sp>
      <p:sp>
        <p:nvSpPr>
          <p:cNvPr id="5" name="TextBox 4">
            <a:extLst>
              <a:ext uri="{FF2B5EF4-FFF2-40B4-BE49-F238E27FC236}">
                <a16:creationId xmlns:a16="http://schemas.microsoft.com/office/drawing/2014/main" id="{CA6D2578-1C3F-4899-9D32-A74EB73F819B}"/>
              </a:ext>
            </a:extLst>
          </p:cNvPr>
          <p:cNvSpPr txBox="1"/>
          <p:nvPr/>
        </p:nvSpPr>
        <p:spPr>
          <a:xfrm>
            <a:off x="419641" y="4612957"/>
            <a:ext cx="10459915" cy="7571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dirty="0">
                <a:solidFill>
                  <a:schemeClr val="bg1"/>
                </a:solidFill>
                <a:hlinkClick r:id="rId2"/>
              </a:rPr>
              <a:t>https://github.com/jefflarkin/openacc-interoperability</a:t>
            </a:r>
            <a:endParaRPr lang="en-US" sz="2400" dirty="0">
              <a:solidFill>
                <a:schemeClr val="bg1"/>
              </a:solidFill>
            </a:endParaRPr>
          </a:p>
          <a:p>
            <a:pPr algn="ctr">
              <a:lnSpc>
                <a:spcPct val="90000"/>
              </a:lnSpc>
            </a:pPr>
            <a:r>
              <a:rPr lang="en-US" sz="2400" dirty="0">
                <a:hlinkClick r:id="rId3"/>
              </a:rPr>
              <a:t>https://devblogs.nvidia.com/3-versatile-openacc-interoperability-techniques/</a:t>
            </a:r>
            <a:endParaRPr lang="en-US" sz="2400" dirty="0"/>
          </a:p>
        </p:txBody>
      </p:sp>
    </p:spTree>
    <p:extLst>
      <p:ext uri="{BB962C8B-B14F-4D97-AF65-F5344CB8AC3E}">
        <p14:creationId xmlns:p14="http://schemas.microsoft.com/office/powerpoint/2010/main" val="1005965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THANK YOU</a:t>
            </a:r>
            <a:br>
              <a:rPr lang="en-US" dirty="0"/>
            </a:br>
            <a:endParaRPr lang="en-US" dirty="0"/>
          </a:p>
        </p:txBody>
      </p:sp>
    </p:spTree>
    <p:extLst>
      <p:ext uri="{BB962C8B-B14F-4D97-AF65-F5344CB8AC3E}">
        <p14:creationId xmlns:p14="http://schemas.microsoft.com/office/powerpoint/2010/main" val="942639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86DDB-9CE4-4204-9830-187E4155CBD8}"/>
              </a:ext>
            </a:extLst>
          </p:cNvPr>
          <p:cNvSpPr>
            <a:spLocks noGrp="1"/>
          </p:cNvSpPr>
          <p:nvPr>
            <p:ph type="title"/>
          </p:nvPr>
        </p:nvSpPr>
        <p:spPr/>
        <p:txBody>
          <a:bodyPr/>
          <a:lstStyle/>
          <a:p>
            <a:r>
              <a:rPr lang="en-US" dirty="0"/>
              <a:t>Module background</a:t>
            </a:r>
          </a:p>
        </p:txBody>
      </p:sp>
      <p:sp>
        <p:nvSpPr>
          <p:cNvPr id="3" name="Content Placeholder 2">
            <a:extLst>
              <a:ext uri="{FF2B5EF4-FFF2-40B4-BE49-F238E27FC236}">
                <a16:creationId xmlns:a16="http://schemas.microsoft.com/office/drawing/2014/main" id="{F4FF6DBB-7ADC-4E30-9319-74FE99424198}"/>
              </a:ext>
            </a:extLst>
          </p:cNvPr>
          <p:cNvSpPr>
            <a:spLocks noGrp="1"/>
          </p:cNvSpPr>
          <p:nvPr>
            <p:ph idx="1"/>
          </p:nvPr>
        </p:nvSpPr>
        <p:spPr/>
        <p:txBody>
          <a:bodyPr/>
          <a:lstStyle/>
          <a:p>
            <a:r>
              <a:rPr lang="en-US" dirty="0"/>
              <a:t>This module concentrates primarily on non-shared memory systems</a:t>
            </a:r>
          </a:p>
          <a:p>
            <a:r>
              <a:rPr lang="en-US" dirty="0"/>
              <a:t>Non-shared memory systems have host and device copies of data objects</a:t>
            </a:r>
          </a:p>
          <a:p>
            <a:r>
              <a:rPr lang="en-US" dirty="0"/>
              <a:t>Shared memory systems have a single data object for both the host and the device</a:t>
            </a:r>
          </a:p>
          <a:p>
            <a:r>
              <a:rPr lang="en-US" dirty="0"/>
              <a:t>It is possible to have hybrid memory systems with some shared memory and some non-shared memory – programming these systems is beyond the scope of this module</a:t>
            </a:r>
          </a:p>
        </p:txBody>
      </p:sp>
      <p:sp>
        <p:nvSpPr>
          <p:cNvPr id="4" name="Text Placeholder 3">
            <a:extLst>
              <a:ext uri="{FF2B5EF4-FFF2-40B4-BE49-F238E27FC236}">
                <a16:creationId xmlns:a16="http://schemas.microsoft.com/office/drawing/2014/main" id="{92532B4D-B1C8-4716-AC9F-96E26F23F29B}"/>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2562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8EF02-31D7-4DC7-9533-F5DEF8503472}"/>
              </a:ext>
            </a:extLst>
          </p:cNvPr>
          <p:cNvSpPr>
            <a:spLocks noGrp="1"/>
          </p:cNvSpPr>
          <p:nvPr>
            <p:ph type="title"/>
          </p:nvPr>
        </p:nvSpPr>
        <p:spPr/>
        <p:txBody>
          <a:bodyPr/>
          <a:lstStyle/>
          <a:p>
            <a:r>
              <a:rPr lang="en-US" dirty="0"/>
              <a:t>Types of interoperability</a:t>
            </a:r>
          </a:p>
        </p:txBody>
      </p:sp>
      <p:sp>
        <p:nvSpPr>
          <p:cNvPr id="3" name="Content Placeholder 2">
            <a:extLst>
              <a:ext uri="{FF2B5EF4-FFF2-40B4-BE49-F238E27FC236}">
                <a16:creationId xmlns:a16="http://schemas.microsoft.com/office/drawing/2014/main" id="{98E458CE-997A-485B-A86D-4E1988490B55}"/>
              </a:ext>
            </a:extLst>
          </p:cNvPr>
          <p:cNvSpPr>
            <a:spLocks noGrp="1"/>
          </p:cNvSpPr>
          <p:nvPr>
            <p:ph idx="1"/>
          </p:nvPr>
        </p:nvSpPr>
        <p:spPr>
          <a:xfrm>
            <a:off x="436740" y="2103035"/>
            <a:ext cx="9948672" cy="3718925"/>
          </a:xfrm>
        </p:spPr>
        <p:txBody>
          <a:bodyPr/>
          <a:lstStyle/>
          <a:p>
            <a:r>
              <a:rPr lang="en-US" dirty="0" err="1"/>
              <a:t>OpenACC</a:t>
            </a:r>
            <a:r>
              <a:rPr lang="en-US" dirty="0"/>
              <a:t> can be self contained but it has to live in a complex world</a:t>
            </a:r>
          </a:p>
          <a:p>
            <a:r>
              <a:rPr lang="en-US" dirty="0" err="1"/>
              <a:t>OpenACC</a:t>
            </a:r>
            <a:r>
              <a:rPr lang="en-US" dirty="0"/>
              <a:t> can be used as the primary programming model and augmented by device-specific kernels, i.e. CUDA kernels and tuned math libraries.</a:t>
            </a:r>
          </a:p>
          <a:p>
            <a:r>
              <a:rPr lang="en-US" dirty="0"/>
              <a:t>OpenACC can be used as a way to quickly add functionality to a CUDA program by working directly on CUDA data within OpenACC compute regions</a:t>
            </a:r>
          </a:p>
          <a:p>
            <a:r>
              <a:rPr lang="en-US" dirty="0"/>
              <a:t>OpenACC can call CUDA device functions</a:t>
            </a:r>
          </a:p>
          <a:p>
            <a:r>
              <a:rPr lang="en-US" dirty="0"/>
              <a:t>CUDA kernels can call OpenACC device functions</a:t>
            </a:r>
          </a:p>
        </p:txBody>
      </p:sp>
      <p:sp>
        <p:nvSpPr>
          <p:cNvPr id="4" name="Text Placeholder 3">
            <a:extLst>
              <a:ext uri="{FF2B5EF4-FFF2-40B4-BE49-F238E27FC236}">
                <a16:creationId xmlns:a16="http://schemas.microsoft.com/office/drawing/2014/main" id="{AE9D5493-F7EC-4438-BFDD-67EBAA0B9E39}"/>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1499545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CDF78-9F3C-431A-954B-4467C87A79BA}"/>
              </a:ext>
            </a:extLst>
          </p:cNvPr>
          <p:cNvSpPr>
            <a:spLocks noGrp="1"/>
          </p:cNvSpPr>
          <p:nvPr>
            <p:ph type="title"/>
          </p:nvPr>
        </p:nvSpPr>
        <p:spPr/>
        <p:txBody>
          <a:bodyPr/>
          <a:lstStyle/>
          <a:p>
            <a:r>
              <a:rPr lang="en-US" dirty="0"/>
              <a:t>The key to interoperability</a:t>
            </a:r>
          </a:p>
        </p:txBody>
      </p:sp>
      <p:sp>
        <p:nvSpPr>
          <p:cNvPr id="3" name="Content Placeholder 2">
            <a:extLst>
              <a:ext uri="{FF2B5EF4-FFF2-40B4-BE49-F238E27FC236}">
                <a16:creationId xmlns:a16="http://schemas.microsoft.com/office/drawing/2014/main" id="{1F5ADCBC-E366-4B79-B9F6-1A70CEBE1030}"/>
              </a:ext>
            </a:extLst>
          </p:cNvPr>
          <p:cNvSpPr>
            <a:spLocks noGrp="1"/>
          </p:cNvSpPr>
          <p:nvPr>
            <p:ph idx="1"/>
          </p:nvPr>
        </p:nvSpPr>
        <p:spPr/>
        <p:txBody>
          <a:bodyPr/>
          <a:lstStyle/>
          <a:p>
            <a:pPr marL="0" lvl="2" indent="0">
              <a:buNone/>
            </a:pPr>
            <a:r>
              <a:rPr lang="en-US" sz="2800" dirty="0"/>
              <a:t>Data sharing</a:t>
            </a:r>
          </a:p>
          <a:p>
            <a:pPr lvl="2"/>
            <a:r>
              <a:rPr lang="en-US" sz="2800" dirty="0"/>
              <a:t>Using data on the device between programming models</a:t>
            </a:r>
          </a:p>
          <a:p>
            <a:pPr marL="0" lvl="2" indent="0">
              <a:buNone/>
            </a:pPr>
            <a:endParaRPr lang="en-US" sz="2800" dirty="0">
              <a:solidFill>
                <a:schemeClr val="bg1"/>
              </a:solidFill>
            </a:endParaRPr>
          </a:p>
          <a:p>
            <a:pPr marL="0" lvl="2" indent="0">
              <a:buNone/>
            </a:pPr>
            <a:r>
              <a:rPr lang="en-US" sz="2800" dirty="0">
                <a:solidFill>
                  <a:schemeClr val="bg1"/>
                </a:solidFill>
              </a:rPr>
              <a:t>Kernel sharing </a:t>
            </a:r>
          </a:p>
          <a:p>
            <a:pPr lvl="2"/>
            <a:r>
              <a:rPr lang="en-US" sz="2800" dirty="0"/>
              <a:t>C</a:t>
            </a:r>
            <a:r>
              <a:rPr lang="en-US" sz="2800" dirty="0">
                <a:solidFill>
                  <a:schemeClr val="bg1"/>
                </a:solidFill>
              </a:rPr>
              <a:t>alling kernels on data allocated by another programming model</a:t>
            </a:r>
          </a:p>
        </p:txBody>
      </p:sp>
      <p:sp>
        <p:nvSpPr>
          <p:cNvPr id="4" name="Text Placeholder 3">
            <a:extLst>
              <a:ext uri="{FF2B5EF4-FFF2-40B4-BE49-F238E27FC236}">
                <a16:creationId xmlns:a16="http://schemas.microsoft.com/office/drawing/2014/main" id="{CF77A4C7-0079-4E27-986E-EB7D065D7C2E}"/>
              </a:ext>
            </a:extLst>
          </p:cNvPr>
          <p:cNvSpPr>
            <a:spLocks noGrp="1"/>
          </p:cNvSpPr>
          <p:nvPr>
            <p:ph type="body" sz="quarter" idx="10"/>
          </p:nvPr>
        </p:nvSpPr>
        <p:spPr/>
        <p:txBody>
          <a:bodyPr/>
          <a:lstStyle/>
          <a:p>
            <a:r>
              <a:rPr lang="en-US" dirty="0"/>
              <a:t>The data</a:t>
            </a:r>
          </a:p>
        </p:txBody>
      </p:sp>
    </p:spTree>
    <p:extLst>
      <p:ext uri="{BB962C8B-B14F-4D97-AF65-F5344CB8AC3E}">
        <p14:creationId xmlns:p14="http://schemas.microsoft.com/office/powerpoint/2010/main" val="238400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Sharing Data with CuDA</a:t>
            </a:r>
          </a:p>
        </p:txBody>
      </p:sp>
    </p:spTree>
    <p:extLst>
      <p:ext uri="{BB962C8B-B14F-4D97-AF65-F5344CB8AC3E}">
        <p14:creationId xmlns:p14="http://schemas.microsoft.com/office/powerpoint/2010/main" val="214163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CDDE4B0-9385-40F6-9E66-4D9743A8A0BC}"/>
              </a:ext>
            </a:extLst>
          </p:cNvPr>
          <p:cNvSpPr/>
          <p:nvPr/>
        </p:nvSpPr>
        <p:spPr>
          <a:xfrm>
            <a:off x="3151152" y="3320109"/>
            <a:ext cx="2259850" cy="206730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15B45B0-994C-42EE-96EA-4D44961B29C2}"/>
              </a:ext>
            </a:extLst>
          </p:cNvPr>
          <p:cNvSpPr txBox="1"/>
          <p:nvPr/>
        </p:nvSpPr>
        <p:spPr>
          <a:xfrm>
            <a:off x="853731" y="4125014"/>
            <a:ext cx="1451039"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latin typeface="Consolas" panose="020B0609020204030204" pitchFamily="49" charset="0"/>
              </a:rPr>
              <a:t>A – 0x0000</a:t>
            </a:r>
          </a:p>
          <a:p>
            <a:pPr algn="ctr">
              <a:lnSpc>
                <a:spcPct val="90000"/>
              </a:lnSpc>
            </a:pPr>
            <a:r>
              <a:rPr lang="en-US" dirty="0">
                <a:solidFill>
                  <a:schemeClr val="bg1"/>
                </a:solidFill>
                <a:latin typeface="Consolas" panose="020B0609020204030204" pitchFamily="49" charset="0"/>
              </a:rPr>
              <a:t>B – 0x0320</a:t>
            </a:r>
          </a:p>
          <a:p>
            <a:pPr algn="ctr">
              <a:lnSpc>
                <a:spcPct val="90000"/>
              </a:lnSpc>
            </a:pPr>
            <a:r>
              <a:rPr lang="en-US" dirty="0">
                <a:solidFill>
                  <a:schemeClr val="bg1"/>
                </a:solidFill>
                <a:latin typeface="Consolas" panose="020B0609020204030204" pitchFamily="49" charset="0"/>
              </a:rPr>
              <a:t>C – 0x0640</a:t>
            </a:r>
          </a:p>
        </p:txBody>
      </p:sp>
      <p:sp>
        <p:nvSpPr>
          <p:cNvPr id="2" name="Title 1">
            <a:extLst>
              <a:ext uri="{FF2B5EF4-FFF2-40B4-BE49-F238E27FC236}">
                <a16:creationId xmlns:a16="http://schemas.microsoft.com/office/drawing/2014/main" id="{B85B6DCC-22C5-487B-B6BC-C8C456394556}"/>
              </a:ext>
            </a:extLst>
          </p:cNvPr>
          <p:cNvSpPr>
            <a:spLocks noGrp="1"/>
          </p:cNvSpPr>
          <p:nvPr>
            <p:ph type="title"/>
          </p:nvPr>
        </p:nvSpPr>
        <p:spPr>
          <a:xfrm>
            <a:off x="422950" y="139941"/>
            <a:ext cx="9976104" cy="590931"/>
          </a:xfrm>
        </p:spPr>
        <p:txBody>
          <a:bodyPr/>
          <a:lstStyle/>
          <a:p>
            <a:r>
              <a:rPr lang="en-US" dirty="0"/>
              <a:t>Sharing data with CUDA</a:t>
            </a:r>
          </a:p>
        </p:txBody>
      </p:sp>
      <p:sp>
        <p:nvSpPr>
          <p:cNvPr id="3" name="Rectangle 2">
            <a:extLst>
              <a:ext uri="{FF2B5EF4-FFF2-40B4-BE49-F238E27FC236}">
                <a16:creationId xmlns:a16="http://schemas.microsoft.com/office/drawing/2014/main" id="{510B62E9-A68C-431F-AD2F-8C577E249776}"/>
              </a:ext>
            </a:extLst>
          </p:cNvPr>
          <p:cNvSpPr/>
          <p:nvPr/>
        </p:nvSpPr>
        <p:spPr>
          <a:xfrm>
            <a:off x="463008" y="3320109"/>
            <a:ext cx="2259850" cy="2067307"/>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4F9DE85-F6A8-40EA-A7D9-2263A9CA40F0}"/>
              </a:ext>
            </a:extLst>
          </p:cNvPr>
          <p:cNvSpPr/>
          <p:nvPr/>
        </p:nvSpPr>
        <p:spPr>
          <a:xfrm>
            <a:off x="463009" y="3329766"/>
            <a:ext cx="2259850" cy="514350"/>
          </a:xfrm>
          <a:prstGeom prst="rect">
            <a:avLst/>
          </a:prstGeom>
          <a:solidFill>
            <a:schemeClr val="tx2"/>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Memory</a:t>
            </a:r>
          </a:p>
        </p:txBody>
      </p:sp>
      <p:cxnSp>
        <p:nvCxnSpPr>
          <p:cNvPr id="20" name="Straight Arrow Connector 19">
            <a:extLst>
              <a:ext uri="{FF2B5EF4-FFF2-40B4-BE49-F238E27FC236}">
                <a16:creationId xmlns:a16="http://schemas.microsoft.com/office/drawing/2014/main" id="{028AD23E-A598-467E-B657-D18A2214A859}"/>
              </a:ext>
            </a:extLst>
          </p:cNvPr>
          <p:cNvCxnSpPr>
            <a:cxnSpLocks/>
          </p:cNvCxnSpPr>
          <p:nvPr/>
        </p:nvCxnSpPr>
        <p:spPr>
          <a:xfrm>
            <a:off x="2304770" y="4266871"/>
            <a:ext cx="1119748" cy="86891"/>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48E88749-FFED-4239-BE44-DEA62747AB53}"/>
              </a:ext>
            </a:extLst>
          </p:cNvPr>
          <p:cNvCxnSpPr>
            <a:cxnSpLocks/>
          </p:cNvCxnSpPr>
          <p:nvPr/>
        </p:nvCxnSpPr>
        <p:spPr>
          <a:xfrm flipV="1">
            <a:off x="2304770" y="4773416"/>
            <a:ext cx="1119748" cy="174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41F2304-B926-4DCB-A55D-2534C2171C4C}"/>
              </a:ext>
            </a:extLst>
          </p:cNvPr>
          <p:cNvSpPr txBox="1"/>
          <p:nvPr/>
        </p:nvSpPr>
        <p:spPr>
          <a:xfrm>
            <a:off x="3559806" y="4263770"/>
            <a:ext cx="1451038"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latin typeface="Consolas" panose="020B0609020204030204" pitchFamily="49" charset="0"/>
              </a:rPr>
              <a:t>A – 0x0000</a:t>
            </a:r>
          </a:p>
          <a:p>
            <a:pPr algn="ctr">
              <a:lnSpc>
                <a:spcPct val="90000"/>
              </a:lnSpc>
            </a:pPr>
            <a:r>
              <a:rPr lang="en-US" dirty="0">
                <a:solidFill>
                  <a:schemeClr val="bg1"/>
                </a:solidFill>
                <a:latin typeface="Consolas" panose="020B0609020204030204" pitchFamily="49" charset="0"/>
              </a:rPr>
              <a:t>C – 0x0320</a:t>
            </a:r>
          </a:p>
        </p:txBody>
      </p:sp>
      <p:sp>
        <p:nvSpPr>
          <p:cNvPr id="19" name="Rectangle 18">
            <a:extLst>
              <a:ext uri="{FF2B5EF4-FFF2-40B4-BE49-F238E27FC236}">
                <a16:creationId xmlns:a16="http://schemas.microsoft.com/office/drawing/2014/main" id="{831F0FC9-2ADF-48CC-AFF1-D56C2E783128}"/>
              </a:ext>
            </a:extLst>
          </p:cNvPr>
          <p:cNvSpPr/>
          <p:nvPr/>
        </p:nvSpPr>
        <p:spPr>
          <a:xfrm>
            <a:off x="3151153" y="3329766"/>
            <a:ext cx="2259850" cy="514350"/>
          </a:xfrm>
          <a:prstGeom prst="rect">
            <a:avLst/>
          </a:prstGeom>
          <a:solidFill>
            <a:srgbClr val="FF00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Device Memory</a:t>
            </a:r>
          </a:p>
        </p:txBody>
      </p:sp>
      <p:sp>
        <p:nvSpPr>
          <p:cNvPr id="23" name="Content Placeholder 2">
            <a:extLst>
              <a:ext uri="{FF2B5EF4-FFF2-40B4-BE49-F238E27FC236}">
                <a16:creationId xmlns:a16="http://schemas.microsoft.com/office/drawing/2014/main" id="{01D1C977-6FE9-44E3-AB8A-7EF06DC08F3A}"/>
              </a:ext>
            </a:extLst>
          </p:cNvPr>
          <p:cNvSpPr txBox="1">
            <a:spLocks/>
          </p:cNvSpPr>
          <p:nvPr/>
        </p:nvSpPr>
        <p:spPr>
          <a:xfrm>
            <a:off x="853730" y="1317005"/>
            <a:ext cx="9545323" cy="1802549"/>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OpenACC does not require the program to maintain different pointers for Host and Device memory</a:t>
            </a:r>
          </a:p>
          <a:p>
            <a:pPr defTabSz="914400"/>
            <a:r>
              <a:rPr lang="en-US" kern="0" dirty="0"/>
              <a:t>When data is allocated on the device, a mapping between the host address and device address is created</a:t>
            </a:r>
          </a:p>
        </p:txBody>
      </p:sp>
      <p:sp>
        <p:nvSpPr>
          <p:cNvPr id="24" name="Content Placeholder 2">
            <a:extLst>
              <a:ext uri="{FF2B5EF4-FFF2-40B4-BE49-F238E27FC236}">
                <a16:creationId xmlns:a16="http://schemas.microsoft.com/office/drawing/2014/main" id="{A1AF1071-B41B-43A0-8DE5-46CEB4369AB0}"/>
              </a:ext>
            </a:extLst>
          </p:cNvPr>
          <p:cNvSpPr txBox="1">
            <a:spLocks/>
          </p:cNvSpPr>
          <p:nvPr/>
        </p:nvSpPr>
        <p:spPr>
          <a:xfrm>
            <a:off x="5689727" y="3070803"/>
            <a:ext cx="4709328" cy="2769362"/>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Which memory pool is used is dependent on the context in which the pointer is referenced</a:t>
            </a:r>
          </a:p>
          <a:p>
            <a:pPr defTabSz="914400"/>
            <a:r>
              <a:rPr lang="en-US" kern="0" dirty="0"/>
              <a:t>If you reference the pointer in host code, the host address will be used</a:t>
            </a:r>
          </a:p>
          <a:p>
            <a:pPr defTabSz="914400"/>
            <a:r>
              <a:rPr lang="en-US" kern="0" dirty="0"/>
              <a:t>If you reference the pointer in device code (e.g. a parallel loop), the device address will be used</a:t>
            </a:r>
          </a:p>
        </p:txBody>
      </p:sp>
    </p:spTree>
    <p:extLst>
      <p:ext uri="{BB962C8B-B14F-4D97-AF65-F5344CB8AC3E}">
        <p14:creationId xmlns:p14="http://schemas.microsoft.com/office/powerpoint/2010/main" val="3800630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CDDE4B0-9385-40F6-9E66-4D9743A8A0BC}"/>
              </a:ext>
            </a:extLst>
          </p:cNvPr>
          <p:cNvSpPr/>
          <p:nvPr/>
        </p:nvSpPr>
        <p:spPr>
          <a:xfrm>
            <a:off x="3151152" y="3320109"/>
            <a:ext cx="2259850" cy="206730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15B45B0-994C-42EE-96EA-4D44961B29C2}"/>
              </a:ext>
            </a:extLst>
          </p:cNvPr>
          <p:cNvSpPr txBox="1"/>
          <p:nvPr/>
        </p:nvSpPr>
        <p:spPr>
          <a:xfrm>
            <a:off x="853731" y="4125014"/>
            <a:ext cx="1451039"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latin typeface="Consolas" panose="020B0609020204030204" pitchFamily="49" charset="0"/>
              </a:rPr>
              <a:t>A – 0x0000</a:t>
            </a:r>
          </a:p>
          <a:p>
            <a:pPr algn="ctr">
              <a:lnSpc>
                <a:spcPct val="90000"/>
              </a:lnSpc>
            </a:pPr>
            <a:r>
              <a:rPr lang="en-US" dirty="0">
                <a:solidFill>
                  <a:schemeClr val="bg1"/>
                </a:solidFill>
                <a:latin typeface="Consolas" panose="020B0609020204030204" pitchFamily="49" charset="0"/>
              </a:rPr>
              <a:t>B – 0x0320</a:t>
            </a:r>
          </a:p>
          <a:p>
            <a:pPr algn="ctr">
              <a:lnSpc>
                <a:spcPct val="90000"/>
              </a:lnSpc>
            </a:pPr>
            <a:r>
              <a:rPr lang="en-US" dirty="0">
                <a:solidFill>
                  <a:schemeClr val="bg1"/>
                </a:solidFill>
                <a:latin typeface="Consolas" panose="020B0609020204030204" pitchFamily="49" charset="0"/>
              </a:rPr>
              <a:t>C – 0x0640</a:t>
            </a:r>
          </a:p>
        </p:txBody>
      </p:sp>
      <p:sp>
        <p:nvSpPr>
          <p:cNvPr id="2" name="Title 1">
            <a:extLst>
              <a:ext uri="{FF2B5EF4-FFF2-40B4-BE49-F238E27FC236}">
                <a16:creationId xmlns:a16="http://schemas.microsoft.com/office/drawing/2014/main" id="{B85B6DCC-22C5-487B-B6BC-C8C456394556}"/>
              </a:ext>
            </a:extLst>
          </p:cNvPr>
          <p:cNvSpPr>
            <a:spLocks noGrp="1"/>
          </p:cNvSpPr>
          <p:nvPr>
            <p:ph type="title"/>
          </p:nvPr>
        </p:nvSpPr>
        <p:spPr>
          <a:xfrm>
            <a:off x="422950" y="139941"/>
            <a:ext cx="9976104" cy="590931"/>
          </a:xfrm>
        </p:spPr>
        <p:txBody>
          <a:bodyPr/>
          <a:lstStyle/>
          <a:p>
            <a:r>
              <a:rPr lang="en-US" dirty="0"/>
              <a:t>Sharing data with CUDA</a:t>
            </a:r>
          </a:p>
        </p:txBody>
      </p:sp>
      <p:sp>
        <p:nvSpPr>
          <p:cNvPr id="3" name="Rectangle 2">
            <a:extLst>
              <a:ext uri="{FF2B5EF4-FFF2-40B4-BE49-F238E27FC236}">
                <a16:creationId xmlns:a16="http://schemas.microsoft.com/office/drawing/2014/main" id="{510B62E9-A68C-431F-AD2F-8C577E249776}"/>
              </a:ext>
            </a:extLst>
          </p:cNvPr>
          <p:cNvSpPr/>
          <p:nvPr/>
        </p:nvSpPr>
        <p:spPr>
          <a:xfrm>
            <a:off x="463008" y="3320109"/>
            <a:ext cx="2259850" cy="2067307"/>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4F9DE85-F6A8-40EA-A7D9-2263A9CA40F0}"/>
              </a:ext>
            </a:extLst>
          </p:cNvPr>
          <p:cNvSpPr/>
          <p:nvPr/>
        </p:nvSpPr>
        <p:spPr>
          <a:xfrm>
            <a:off x="463009" y="3329766"/>
            <a:ext cx="2259850" cy="514350"/>
          </a:xfrm>
          <a:prstGeom prst="rect">
            <a:avLst/>
          </a:prstGeom>
          <a:solidFill>
            <a:schemeClr val="tx2"/>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Memory</a:t>
            </a:r>
          </a:p>
        </p:txBody>
      </p:sp>
      <p:cxnSp>
        <p:nvCxnSpPr>
          <p:cNvPr id="20" name="Straight Arrow Connector 19">
            <a:extLst>
              <a:ext uri="{FF2B5EF4-FFF2-40B4-BE49-F238E27FC236}">
                <a16:creationId xmlns:a16="http://schemas.microsoft.com/office/drawing/2014/main" id="{028AD23E-A598-467E-B657-D18A2214A859}"/>
              </a:ext>
            </a:extLst>
          </p:cNvPr>
          <p:cNvCxnSpPr>
            <a:cxnSpLocks/>
          </p:cNvCxnSpPr>
          <p:nvPr/>
        </p:nvCxnSpPr>
        <p:spPr>
          <a:xfrm>
            <a:off x="2304770" y="4266871"/>
            <a:ext cx="1119748" cy="86891"/>
          </a:xfrm>
          <a:prstGeom prst="straightConnector1">
            <a:avLst/>
          </a:prstGeom>
          <a:ln w="38100">
            <a:solidFill>
              <a:schemeClr val="tx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48E88749-FFED-4239-BE44-DEA62747AB53}"/>
              </a:ext>
            </a:extLst>
          </p:cNvPr>
          <p:cNvCxnSpPr>
            <a:cxnSpLocks/>
          </p:cNvCxnSpPr>
          <p:nvPr/>
        </p:nvCxnSpPr>
        <p:spPr>
          <a:xfrm flipV="1">
            <a:off x="2304770" y="4773416"/>
            <a:ext cx="1119748" cy="17463"/>
          </a:xfrm>
          <a:prstGeom prst="straightConnector1">
            <a:avLst/>
          </a:prstGeom>
          <a:ln w="38100">
            <a:solidFill>
              <a:schemeClr val="tx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41F2304-B926-4DCB-A55D-2534C2171C4C}"/>
              </a:ext>
            </a:extLst>
          </p:cNvPr>
          <p:cNvSpPr txBox="1"/>
          <p:nvPr/>
        </p:nvSpPr>
        <p:spPr>
          <a:xfrm>
            <a:off x="3559806" y="4263770"/>
            <a:ext cx="1451038"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latin typeface="Consolas" panose="020B0609020204030204" pitchFamily="49" charset="0"/>
              </a:rPr>
              <a:t>A – 0x0000</a:t>
            </a:r>
          </a:p>
          <a:p>
            <a:pPr algn="ctr">
              <a:lnSpc>
                <a:spcPct val="90000"/>
              </a:lnSpc>
            </a:pPr>
            <a:r>
              <a:rPr lang="en-US" dirty="0">
                <a:solidFill>
                  <a:schemeClr val="bg1"/>
                </a:solidFill>
                <a:latin typeface="Consolas" panose="020B0609020204030204" pitchFamily="49" charset="0"/>
              </a:rPr>
              <a:t>C – 0x0320</a:t>
            </a:r>
          </a:p>
        </p:txBody>
      </p:sp>
      <p:sp>
        <p:nvSpPr>
          <p:cNvPr id="19" name="Rectangle 18">
            <a:extLst>
              <a:ext uri="{FF2B5EF4-FFF2-40B4-BE49-F238E27FC236}">
                <a16:creationId xmlns:a16="http://schemas.microsoft.com/office/drawing/2014/main" id="{831F0FC9-2ADF-48CC-AFF1-D56C2E783128}"/>
              </a:ext>
            </a:extLst>
          </p:cNvPr>
          <p:cNvSpPr/>
          <p:nvPr/>
        </p:nvSpPr>
        <p:spPr>
          <a:xfrm>
            <a:off x="3151153" y="3329766"/>
            <a:ext cx="2259850" cy="514350"/>
          </a:xfrm>
          <a:prstGeom prst="rect">
            <a:avLst/>
          </a:prstGeom>
          <a:solidFill>
            <a:srgbClr val="FF00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Device Memory</a:t>
            </a:r>
          </a:p>
        </p:txBody>
      </p:sp>
      <p:sp>
        <p:nvSpPr>
          <p:cNvPr id="13" name="Content Placeholder 2">
            <a:extLst>
              <a:ext uri="{FF2B5EF4-FFF2-40B4-BE49-F238E27FC236}">
                <a16:creationId xmlns:a16="http://schemas.microsoft.com/office/drawing/2014/main" id="{078D63B4-815A-4C04-A94D-54379D96F90D}"/>
              </a:ext>
            </a:extLst>
          </p:cNvPr>
          <p:cNvSpPr txBox="1">
            <a:spLocks/>
          </p:cNvSpPr>
          <p:nvPr/>
        </p:nvSpPr>
        <p:spPr>
          <a:xfrm>
            <a:off x="607387" y="1182097"/>
            <a:ext cx="9948672" cy="371892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When using CUDA, this mapping does not exist, and you must explicitly use device addresses</a:t>
            </a:r>
          </a:p>
          <a:p>
            <a:pPr defTabSz="914400"/>
            <a:r>
              <a:rPr lang="en-US" kern="0" dirty="0"/>
              <a:t>Meaning that if you want to launch a CUDA kernel from within our OpenACC code using data that we allocated with OpenACC, we must ensure that we are giving CUDA the device addresses, and not the host addresses</a:t>
            </a:r>
          </a:p>
        </p:txBody>
      </p:sp>
      <p:sp>
        <p:nvSpPr>
          <p:cNvPr id="14" name="Content Placeholder 2">
            <a:extLst>
              <a:ext uri="{FF2B5EF4-FFF2-40B4-BE49-F238E27FC236}">
                <a16:creationId xmlns:a16="http://schemas.microsoft.com/office/drawing/2014/main" id="{B40145D1-B1BD-4565-BBCD-979225A3B344}"/>
              </a:ext>
            </a:extLst>
          </p:cNvPr>
          <p:cNvSpPr txBox="1">
            <a:spLocks/>
          </p:cNvSpPr>
          <p:nvPr/>
        </p:nvSpPr>
        <p:spPr>
          <a:xfrm>
            <a:off x="5742565" y="3176249"/>
            <a:ext cx="4656489" cy="1087521"/>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The </a:t>
            </a:r>
            <a:r>
              <a:rPr lang="en-US" b="1" kern="0" dirty="0" err="1">
                <a:solidFill>
                  <a:srgbClr val="FF0000"/>
                </a:solidFill>
              </a:rPr>
              <a:t>host_data</a:t>
            </a:r>
            <a:r>
              <a:rPr lang="en-US" b="1" kern="0" dirty="0">
                <a:solidFill>
                  <a:srgbClr val="FF0000"/>
                </a:solidFill>
              </a:rPr>
              <a:t> </a:t>
            </a:r>
            <a:r>
              <a:rPr lang="en-US" kern="0" dirty="0"/>
              <a:t>directive is used to expose the </a:t>
            </a:r>
            <a:r>
              <a:rPr lang="en-US" kern="0" dirty="0" err="1"/>
              <a:t>OpenACC</a:t>
            </a:r>
            <a:r>
              <a:rPr lang="en-US" kern="0" dirty="0"/>
              <a:t> device address.</a:t>
            </a:r>
          </a:p>
          <a:p>
            <a:pPr defTabSz="914400"/>
            <a:r>
              <a:rPr lang="en-US" dirty="0"/>
              <a:t>The </a:t>
            </a:r>
            <a:r>
              <a:rPr lang="en-US" b="1" dirty="0">
                <a:solidFill>
                  <a:srgbClr val="FF0000"/>
                </a:solidFill>
              </a:rPr>
              <a:t>host_data</a:t>
            </a:r>
            <a:r>
              <a:rPr lang="en-US" dirty="0"/>
              <a:t> directive specifies that the </a:t>
            </a:r>
            <a:r>
              <a:rPr lang="en-US" b="1" dirty="0"/>
              <a:t>device pointer</a:t>
            </a:r>
            <a:r>
              <a:rPr lang="en-US" dirty="0"/>
              <a:t> should be used instead of the </a:t>
            </a:r>
            <a:r>
              <a:rPr lang="en-US" b="1" dirty="0"/>
              <a:t>host pointer</a:t>
            </a:r>
            <a:endParaRPr lang="en-US" dirty="0"/>
          </a:p>
        </p:txBody>
      </p:sp>
      <p:sp>
        <p:nvSpPr>
          <p:cNvPr id="4" name="Multiplication Sign 3">
            <a:extLst>
              <a:ext uri="{FF2B5EF4-FFF2-40B4-BE49-F238E27FC236}">
                <a16:creationId xmlns:a16="http://schemas.microsoft.com/office/drawing/2014/main" id="{02E1BDFC-187B-4C0E-B9AE-2F5046D8A3CF}"/>
              </a:ext>
            </a:extLst>
          </p:cNvPr>
          <p:cNvSpPr/>
          <p:nvPr/>
        </p:nvSpPr>
        <p:spPr>
          <a:xfrm>
            <a:off x="2636519" y="4074426"/>
            <a:ext cx="591723" cy="514350"/>
          </a:xfrm>
          <a:prstGeom prst="mathMultiply">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Multiplication Sign 14">
            <a:extLst>
              <a:ext uri="{FF2B5EF4-FFF2-40B4-BE49-F238E27FC236}">
                <a16:creationId xmlns:a16="http://schemas.microsoft.com/office/drawing/2014/main" id="{A4E7BCB2-B9CE-4DBB-A26D-ADE6A651EB94}"/>
              </a:ext>
            </a:extLst>
          </p:cNvPr>
          <p:cNvSpPr/>
          <p:nvPr/>
        </p:nvSpPr>
        <p:spPr>
          <a:xfrm>
            <a:off x="2636518" y="4516241"/>
            <a:ext cx="591723" cy="514350"/>
          </a:xfrm>
          <a:prstGeom prst="mathMultiply">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9379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MPROD_UIDATA" val="&lt;database version=&quot;11.0&quot;&gt;&lt;object type=&quot;1&quot; unique_id=&quot;10001&quot;&gt;&lt;object type=&quot;2&quot; unique_id=&quot;10116&quot;&gt;&lt;object type=&quot;3&quot; unique_id=&quot;10117&quot;&gt;&lt;property id=&quot;20148&quot; value=&quot;5&quot;/&gt;&lt;property id=&quot;20300&quot; value=&quot;Slide 1 - &amp;quot;MODULE eight: interoperability&amp;quot;&quot;/&gt;&lt;property id=&quot;20307&quot; value=&quot;919&quot;/&gt;&lt;/object&gt;&lt;object type=&quot;3&quot; unique_id=&quot;10118&quot;&gt;&lt;property id=&quot;20148&quot; value=&quot;5&quot;/&gt;&lt;property id=&quot;20300&quot; value=&quot;Slide 2 - &amp;quot;Module OVERVIEW&amp;quot;&quot;/&gt;&lt;property id=&quot;20307&quot; value=&quot;945&quot;/&gt;&lt;/object&gt;&lt;object type=&quot;3&quot; unique_id=&quot;10119&quot;&gt;&lt;property id=&quot;20148&quot; value=&quot;5&quot;/&gt;&lt;property id=&quot;20300&quot; value=&quot;Slide 3 - &amp;quot;Interoperability&amp;quot;&quot;/&gt;&lt;property id=&quot;20307&quot; value=&quot;993&quot;/&gt;&lt;/object&gt;&lt;object type=&quot;3&quot; unique_id=&quot;10120&quot;&gt;&lt;property id=&quot;20148&quot; value=&quot;5&quot;/&gt;&lt;property id=&quot;20300&quot; value=&quot;Slide 4 - &amp;quot;Module background&amp;quot;&quot;/&gt;&lt;property id=&quot;20307&quot; value=&quot;995&quot;/&gt;&lt;/object&gt;&lt;object type=&quot;3&quot; unique_id=&quot;10121&quot;&gt;&lt;property id=&quot;20148&quot; value=&quot;5&quot;/&gt;&lt;property id=&quot;20300&quot; value=&quot;Slide 5 - &amp;quot;Types of interoperability&amp;quot;&quot;/&gt;&lt;property id=&quot;20307&quot; value=&quot;992&quot;/&gt;&lt;/object&gt;&lt;object type=&quot;3&quot; unique_id=&quot;10122&quot;&gt;&lt;property id=&quot;20148&quot; value=&quot;5&quot;/&gt;&lt;property id=&quot;20300&quot; value=&quot;Slide 6 - &amp;quot;The key to interoperability&amp;quot;&quot;/&gt;&lt;property id=&quot;20307&quot; value=&quot;996&quot;/&gt;&lt;/object&gt;&lt;object type=&quot;3&quot; unique_id=&quot;10123&quot;&gt;&lt;property id=&quot;20148&quot; value=&quot;5&quot;/&gt;&lt;property id=&quot;20300&quot; value=&quot;Slide 7 - &amp;quot;Sharing Data with CuDA&amp;quot;&quot;/&gt;&lt;property id=&quot;20307&quot; value=&quot;961&quot;/&gt;&lt;/object&gt;&lt;object type=&quot;3&quot; unique_id=&quot;10124&quot;&gt;&lt;property id=&quot;20148&quot; value=&quot;5&quot;/&gt;&lt;property id=&quot;20300&quot; value=&quot;Slide 8 - &amp;quot;Sharing data with cuda&amp;quot;&quot;/&gt;&lt;property id=&quot;20307&quot; value=&quot;994&quot;/&gt;&lt;/object&gt;&lt;object type=&quot;3&quot; unique_id=&quot;10125&quot;&gt;&lt;property id=&quot;20148&quot; value=&quot;5&quot;/&gt;&lt;property id=&quot;20300&quot; value=&quot;Slide 9 - &amp;quot;Host_data directive&amp;quot;&quot;/&gt;&lt;property id=&quot;20307&quot; value=&quot;979&quot;/&gt;&lt;/object&gt;&lt;object type=&quot;3&quot; unique_id=&quot;10126&quot;&gt;&lt;property id=&quot;20148&quot; value=&quot;5&quot;/&gt;&lt;property id=&quot;20300&quot; value=&quot;Slide 11 - &amp;quot;Host_data example&amp;quot;&quot;/&gt;&lt;property id=&quot;20307&quot; value=&quot;980&quot;/&gt;&lt;/object&gt;&lt;object type=&quot;3&quot; unique_id=&quot;10127&quot;&gt;&lt;property id=&quot;20148&quot; value=&quot;5&quot;/&gt;&lt;property id=&quot;20300&quot; value=&quot;Slide 12 - &amp;quot;Host_data example&amp;quot;&quot;/&gt;&lt;property id=&quot;20307&quot; value=&quot;998&quot;/&gt;&lt;/object&gt;&lt;object type=&quot;3&quot; unique_id=&quot;10128&quot;&gt;&lt;property id=&quot;20148&quot; value=&quot;5&quot;/&gt;&lt;property id=&quot;20300&quot; value=&quot;Slide 10 - &amp;quot;Host_data example&amp;quot;&quot;/&gt;&lt;property id=&quot;20307&quot; value=&quot;1002&quot;/&gt;&lt;/object&gt;&lt;object type=&quot;3&quot; unique_id=&quot;10129&quot;&gt;&lt;property id=&quot;20148&quot; value=&quot;5&quot;/&gt;&lt;property id=&quot;20300&quot; value=&quot;Slide 13 - &amp;quot;Host_data example&amp;quot;&quot;/&gt;&lt;property id=&quot;20307&quot; value=&quot;997&quot;/&gt;&lt;/object&gt;&lt;object type=&quot;3&quot; unique_id=&quot;10130&quot;&gt;&lt;property id=&quot;20148&quot; value=&quot;5&quot;/&gt;&lt;property id=&quot;20300&quot; value=&quot;Slide 14 - &amp;quot;CUBLAS Library &amp;amp; OpenACC&amp;quot;&quot;/&gt;&lt;property id=&quot;20307&quot; value=&quot;981&quot;/&gt;&lt;/object&gt;&lt;object type=&quot;3&quot; unique_id=&quot;10131&quot;&gt;&lt;property id=&quot;20148&quot; value=&quot;5&quot;/&gt;&lt;property id=&quot;20300&quot; value=&quot;Slide 15 - &amp;quot;CUBLAS Library &amp;amp; OpenACC&amp;quot;&quot;/&gt;&lt;property id=&quot;20307&quot; value=&quot;1003&quot;/&gt;&lt;/object&gt;&lt;object type=&quot;3&quot; unique_id=&quot;10132&quot;&gt;&lt;property id=&quot;20148&quot; value=&quot;5&quot;/&gt;&lt;property id=&quot;20300&quot; value=&quot;Slide 16 - &amp;quot;Sharing CuDA Data&amp;quot;&quot;/&gt;&lt;property id=&quot;20307&quot; value=&quot;987&quot;/&gt;&lt;/object&gt;&lt;object type=&quot;3&quot; unique_id=&quot;10133&quot;&gt;&lt;property id=&quot;20148&quot; value=&quot;5&quot;/&gt;&lt;property id=&quot;20300&quot; value=&quot;Slide 17 - &amp;quot;Sharing cuda data&amp;quot;&quot;/&gt;&lt;property id=&quot;20307&quot; value=&quot;999&quot;/&gt;&lt;/object&gt;&lt;object type=&quot;3&quot; unique_id=&quot;10134&quot;&gt;&lt;property id=&quot;20148&quot; value=&quot;5&quot;/&gt;&lt;property id=&quot;20300&quot; value=&quot;Slide 18 - &amp;quot;OpenACC deviceptr&amp;quot;&quot;/&gt;&lt;property id=&quot;20307&quot; value=&quot;982&quot;/&gt;&lt;/object&gt;&lt;object type=&quot;3&quot; unique_id=&quot;10135&quot;&gt;&lt;property id=&quot;20148&quot; value=&quot;5&quot;/&gt;&lt;property id=&quot;20300&quot; value=&quot;Slide 19 - &amp;quot;OpenACC deviceptr (fortran)&amp;quot;&quot;/&gt;&lt;property id=&quot;20307&quot; value=&quot;1004&quot;/&gt;&lt;/object&gt;&lt;object type=&quot;3&quot; unique_id=&quot;10136&quot;&gt;&lt;property id=&quot;20148&quot; value=&quot;5&quot;/&gt;&lt;property id=&quot;20300&quot; value=&quot;Slide 20 - &amp;quot;deviceptr Example&amp;quot;&quot;/&gt;&lt;property id=&quot;20307&quot; value=&quot;983&quot;/&gt;&lt;/object&gt;&lt;object type=&quot;3&quot; unique_id=&quot;10137&quot;&gt;&lt;property id=&quot;20148&quot; value=&quot;5&quot;/&gt;&lt;property id=&quot;20300&quot; value=&quot;Slide 21 - &amp;quot;deviceptr Example&amp;quot;&quot;/&gt;&lt;property id=&quot;20307&quot; value=&quot;1005&quot;/&gt;&lt;/object&gt;&lt;object type=&quot;3&quot; unique_id=&quot;10138&quot;&gt;&lt;property id=&quot;20148&quot; value=&quot;5&quot;/&gt;&lt;property id=&quot;20300&quot; value=&quot;Slide 22 - &amp;quot;OpenACC &amp;amp; Thrust&amp;quot;&quot;/&gt;&lt;property id=&quot;20307&quot; value=&quot;984&quot;/&gt;&lt;/object&gt;&lt;object type=&quot;3&quot; unique_id=&quot;10139&quot;&gt;&lt;property id=&quot;20148&quot; value=&quot;5&quot;/&gt;&lt;property id=&quot;20300&quot; value=&quot;Slide 23 - &amp;quot;OpenACC &amp;amp; Thrust&amp;quot;&quot;/&gt;&lt;property id=&quot;20307&quot; value=&quot;1006&quot;/&gt;&lt;/object&gt;&lt;object type=&quot;3&quot; unique_id=&quot;10140&quot;&gt;&lt;property id=&quot;20148&quot; value=&quot;5&quot;/&gt;&lt;property id=&quot;20300&quot; value=&quot;Slide 24 - &amp;quot;Sharing cuda data&amp;quot;&quot;/&gt;&lt;property id=&quot;20307&quot; value=&quot;1000&quot;/&gt;&lt;/object&gt;&lt;object type=&quot;3&quot; unique_id=&quot;10141&quot;&gt;&lt;property id=&quot;20148&quot; value=&quot;5&quot;/&gt;&lt;property id=&quot;20300&quot; value=&quot;Slide 25 - &amp;quot;OpenACC acc_map_data function &amp;quot;&quot;/&gt;&lt;property id=&quot;20307&quot; value=&quot;986&quot;/&gt;&lt;/object&gt;&lt;object type=&quot;3&quot; unique_id=&quot;10142&quot;&gt;&lt;property id=&quot;20148&quot; value=&quot;5&quot;/&gt;&lt;property id=&quot;20300&quot; value=&quot;Slide 26 - &amp;quot;OpenACC acc_map_data function &amp;quot;&quot;/&gt;&lt;property id=&quot;20307&quot; value=&quot;1001&quot;/&gt;&lt;/object&gt;&lt;object type=&quot;3&quot; unique_id=&quot;10143&quot;&gt;&lt;property id=&quot;20148&quot; value=&quot;5&quot;/&gt;&lt;property id=&quot;20300&quot; value=&quot;Slide 27 - &amp;quot;Using device Routines&amp;quot;&quot;/&gt;&lt;property id=&quot;20307&quot; value=&quot;988&quot;/&gt;&lt;/object&gt;&lt;object type=&quot;3&quot; unique_id=&quot;10144&quot;&gt;&lt;property id=&quot;20148&quot; value=&quot;5&quot;/&gt;&lt;property id=&quot;20300&quot; value=&quot;Slide 28 - &amp;quot;CUDA Device Routines and OpenACC&amp;quot;&quot;/&gt;&lt;property id=&quot;20307&quot; value=&quot;985&quot;/&gt;&lt;/object&gt;&lt;object type=&quot;3&quot; unique_id=&quot;10145&quot;&gt;&lt;property id=&quot;20148&quot; value=&quot;5&quot;/&gt;&lt;property id=&quot;20300&quot; value=&quot;Slide 29 - &amp;quot;CUDA Device Routines and OpenACC&amp;quot;&quot;/&gt;&lt;property id=&quot;20307&quot; value=&quot;1007&quot;/&gt;&lt;/object&gt;&lt;object type=&quot;3&quot; unique_id=&quot;10146&quot;&gt;&lt;property id=&quot;20148&quot; value=&quot;5&quot;/&gt;&lt;property id=&quot;20300&quot; value=&quot;Slide 30 - &amp;quot;Wrap up&amp;quot;&quot;/&gt;&lt;property id=&quot;20307&quot; value=&quot;978&quot;/&gt;&lt;/object&gt;&lt;object type=&quot;3&quot; unique_id=&quot;10147&quot;&gt;&lt;property id=&quot;20148&quot; value=&quot;5&quot;/&gt;&lt;property id=&quot;20300&quot; value=&quot;Slide 31 - &amp;quot;KEY concepts&amp;quot;&quot;/&gt;&lt;property id=&quot;20307&quot; value=&quot;990&quot;/&gt;&lt;/object&gt;&lt;object type=&quot;3&quot; unique_id=&quot;10148&quot;&gt;&lt;property id=&quot;20148&quot; value=&quot;5&quot;/&gt;&lt;property id=&quot;20300&quot; value=&quot;Slide 32 - &amp;quot;Further examples&amp;quot;&quot;/&gt;&lt;property id=&quot;20307&quot; value=&quot;977&quot;/&gt;&lt;/object&gt;&lt;object type=&quot;3&quot; unique_id=&quot;10149&quot;&gt;&lt;property id=&quot;20148&quot; value=&quot;5&quot;/&gt;&lt;property id=&quot;20300&quot; value=&quot;Slide 33 - &amp;quot;THANK YOU &amp;quot;&quot;/&gt;&lt;property id=&quot;20307&quot; value=&quot;950&quot;/&gt;&lt;/object&gt;&lt;/object&gt;&lt;object type=&quot;8&quot; unique_id=&quot;10184&quot;&gt;&lt;/object&gt;&lt;/object&gt;&lt;/database&gt;"/>
  <p:tag name="MMPROD_NEXTUNIQUEID" val="10010"/>
  <p:tag name="SECTOMILLISECCONVERTED" val="1"/>
</p:tagLst>
</file>

<file path=ppt/theme/theme1.xml><?xml version="1.0" encoding="utf-8"?>
<a:theme xmlns:a="http://schemas.openxmlformats.org/drawingml/2006/main" name="Title &amp; Bullet">
  <a:themeElements>
    <a:clrScheme name="Custom 1">
      <a:dk1>
        <a:srgbClr val="B3B3B3"/>
      </a:dk1>
      <a:lt1>
        <a:srgbClr val="FFFFFF"/>
      </a:lt1>
      <a:dk2>
        <a:srgbClr val="000000"/>
      </a:dk2>
      <a:lt2>
        <a:srgbClr val="0C4E9B"/>
      </a:lt2>
      <a:accent1>
        <a:srgbClr val="042251"/>
      </a:accent1>
      <a:accent2>
        <a:srgbClr val="0C4E9B"/>
      </a:accent2>
      <a:accent3>
        <a:srgbClr val="0080A7"/>
      </a:accent3>
      <a:accent4>
        <a:srgbClr val="FF5400"/>
      </a:accent4>
      <a:accent5>
        <a:srgbClr val="C2000B"/>
      </a:accent5>
      <a:accent6>
        <a:srgbClr val="F0047F"/>
      </a:accent6>
      <a:hlink>
        <a:srgbClr val="0C4E9B"/>
      </a:hlink>
      <a:folHlink>
        <a:srgbClr val="868686"/>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59E8B2F2D50A34B8956FD0A46C10A97" ma:contentTypeVersion="0" ma:contentTypeDescription="Create a new document." ma:contentTypeScope="" ma:versionID="2d22a1089f8aa3be74aa23dc2e82a28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E29B7386-0C5E-43DB-8BF1-052EEAD5F5DF}">
  <ds:schemaRefs>
    <ds:schemaRef ds:uri="http://schemas.microsoft.com/sharepoint/v3/contenttype/forms"/>
  </ds:schemaRefs>
</ds:datastoreItem>
</file>

<file path=customXml/itemProps2.xml><?xml version="1.0" encoding="utf-8"?>
<ds:datastoreItem xmlns:ds="http://schemas.openxmlformats.org/officeDocument/2006/customXml" ds:itemID="{BEA82F4F-F3EA-4E98-BEE2-3C70B6315C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DF88E22E-2A4B-4FB1-9848-BF16E7DBE74B}">
  <ds:schemaRefs>
    <ds:schemaRef ds:uri="http://schemas.microsoft.com/office/2006/documentManagement/types"/>
    <ds:schemaRef ds:uri="http://purl.org/dc/terms/"/>
    <ds:schemaRef ds:uri="http://schemas.openxmlformats.org/package/2006/metadata/core-properties"/>
    <ds:schemaRef ds:uri="http://purl.org/dc/dcmitype/"/>
    <ds:schemaRef ds:uri="http://purl.org/dc/elements/1.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113039</TotalTime>
  <Words>3550</Words>
  <Application>Microsoft Office PowerPoint</Application>
  <PresentationFormat>Custom</PresentationFormat>
  <Paragraphs>471</Paragraphs>
  <Slides>36</Slides>
  <Notes>19</Notes>
  <HiddenSlides>6</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Consolas</vt:lpstr>
      <vt:lpstr>Trebuchet MS</vt:lpstr>
      <vt:lpstr>Wingdings</vt:lpstr>
      <vt:lpstr>Title &amp; Bullet</vt:lpstr>
      <vt:lpstr>MODULE eight: interoperability</vt:lpstr>
      <vt:lpstr>Module OVERVIEW</vt:lpstr>
      <vt:lpstr>Interoperability</vt:lpstr>
      <vt:lpstr>Module background</vt:lpstr>
      <vt:lpstr>Types of interoperability</vt:lpstr>
      <vt:lpstr>The key to interoperability</vt:lpstr>
      <vt:lpstr>Sharing Data with CuDA</vt:lpstr>
      <vt:lpstr>Sharing data with CUDA</vt:lpstr>
      <vt:lpstr>Sharing data with CUDA</vt:lpstr>
      <vt:lpstr>Sharing Data with CuDA</vt:lpstr>
      <vt:lpstr>Example cuda code: saxpy</vt:lpstr>
      <vt:lpstr>Host_data example</vt:lpstr>
      <vt:lpstr>Example cuda code: saxpy (Fortran)</vt:lpstr>
      <vt:lpstr>Host_data example</vt:lpstr>
      <vt:lpstr>CUBLAS Library &amp; OpenACC</vt:lpstr>
      <vt:lpstr>CUBLAS Library &amp; OpenACC</vt:lpstr>
      <vt:lpstr>Sharing CuDA Data</vt:lpstr>
      <vt:lpstr>Sharing cuda data</vt:lpstr>
      <vt:lpstr>Example openacc code: saxpy</vt:lpstr>
      <vt:lpstr>Deviceptr clause</vt:lpstr>
      <vt:lpstr>Deviceptr clause</vt:lpstr>
      <vt:lpstr>OpenACC &amp; thrust</vt:lpstr>
      <vt:lpstr>OpenACC &amp; thrust</vt:lpstr>
      <vt:lpstr>OpenACC &amp; thrust</vt:lpstr>
      <vt:lpstr>Mapping device pointers</vt:lpstr>
      <vt:lpstr>OpenACC acc_map_data function</vt:lpstr>
      <vt:lpstr>OpenACC acc_map_data function</vt:lpstr>
      <vt:lpstr>OpenACC acc_map_data function</vt:lpstr>
      <vt:lpstr>OpenACC acc_map_data function</vt:lpstr>
      <vt:lpstr>Using device Routines</vt:lpstr>
      <vt:lpstr>CUDA device Routines and OpenACC</vt:lpstr>
      <vt:lpstr>CUDA device Routines and OpenACC</vt:lpstr>
      <vt:lpstr>Wrap up</vt:lpstr>
      <vt:lpstr>KEY concepts</vt:lpstr>
      <vt:lpstr>Further examples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Jennifer Hohn</dc:creator>
  <cp:lastModifiedBy>Julia Levites</cp:lastModifiedBy>
  <cp:revision>4448</cp:revision>
  <dcterms:created xsi:type="dcterms:W3CDTF">2008-01-24T03:11:41Z</dcterms:created>
  <dcterms:modified xsi:type="dcterms:W3CDTF">2019-08-26T15:16:35Z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0x010100F59E8B2F2D50A34B8956FD0A46C10A97</vt:lpwstr>
  </property>
  <property fmtid="{D5CDD505-2E9C-101B-9397-08002B2CF9AE}" pid="3" name="MSIP_Label_6b558183-044c-4105-8d9c-cea02a2a3d86_Enabled">
    <vt:lpwstr>True</vt:lpwstr>
  </property>
  <property fmtid="{D5CDD505-2E9C-101B-9397-08002B2CF9AE}" pid="4" name="MSIP_Label_6b558183-044c-4105-8d9c-cea02a2a3d86_SiteId">
    <vt:lpwstr>43083d15-7273-40c1-b7db-39efd9ccc17a</vt:lpwstr>
  </property>
  <property fmtid="{D5CDD505-2E9C-101B-9397-08002B2CF9AE}" pid="5" name="MSIP_Label_6b558183-044c-4105-8d9c-cea02a2a3d86_Ref">
    <vt:lpwstr>https://api.informationprotection.azure.com/api/43083d15-7273-40c1-b7db-39efd9ccc17a</vt:lpwstr>
  </property>
  <property fmtid="{D5CDD505-2E9C-101B-9397-08002B2CF9AE}" pid="6" name="MSIP_Label_6b558183-044c-4105-8d9c-cea02a2a3d86_Owner">
    <vt:lpwstr>jlarkin@nvidia.com</vt:lpwstr>
  </property>
  <property fmtid="{D5CDD505-2E9C-101B-9397-08002B2CF9AE}" pid="7" name="MSIP_Label_6b558183-044c-4105-8d9c-cea02a2a3d86_SetDate">
    <vt:lpwstr>2018-07-09T13:24:25.6748945-04:00</vt:lpwstr>
  </property>
  <property fmtid="{D5CDD505-2E9C-101B-9397-08002B2CF9AE}" pid="8" name="MSIP_Label_6b558183-044c-4105-8d9c-cea02a2a3d86_Name">
    <vt:lpwstr>Unrestricted</vt:lpwstr>
  </property>
  <property fmtid="{D5CDD505-2E9C-101B-9397-08002B2CF9AE}" pid="9" name="MSIP_Label_6b558183-044c-4105-8d9c-cea02a2a3d86_Application">
    <vt:lpwstr>Microsoft Azure Information Protection</vt:lpwstr>
  </property>
  <property fmtid="{D5CDD505-2E9C-101B-9397-08002B2CF9AE}" pid="10" name="MSIP_Label_6b558183-044c-4105-8d9c-cea02a2a3d86_Extended_MSFT_Method">
    <vt:lpwstr>Automatic</vt:lpwstr>
  </property>
  <property fmtid="{D5CDD505-2E9C-101B-9397-08002B2CF9AE}" pid="11" name="Sensitivity">
    <vt:lpwstr>Unrestricted</vt:lpwstr>
  </property>
</Properties>
</file>